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Lst>
  <p:sldSz cy="68580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 name="Shape 44"/>
        <p:cNvGrpSpPr/>
        <p:nvPr/>
      </p:nvGrpSpPr>
      <p:grpSpPr>
        <a:xfrm>
          <a:off x="0" y="0"/>
          <a:ext cx="0" cy="0"/>
          <a:chOff x="0" y="0"/>
          <a:chExt cx="0" cy="0"/>
        </a:xfrm>
      </p:grpSpPr>
      <p:sp>
        <p:nvSpPr>
          <p:cNvPr id="45" name="Shape 4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6" name="Shape 4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Kính thưa hội đồng, quý thầy cô và các bạn. Hôm nay nhóm chúng tôi xin được phép giới thiệu đồ án tốt nghiệp Insurance Card, tên tiếng Việt là Thẻ bảo hiểm. Nhóm chúng tôi bao gồm 4 thành viên… dưới sự hướng dẫn của thầy Kiều Trọng Khánh.</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1" name="Shape 13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lr>
                <a:schemeClr val="dk1"/>
              </a:buClr>
              <a:buChar char="-"/>
            </a:pPr>
            <a:r>
              <a:rPr lang="en">
                <a:solidFill>
                  <a:schemeClr val="dk1"/>
                </a:solidFill>
              </a:rPr>
              <a:t>1 hệ thống web dành cho cty bảo hiểm trong việc quản lí thông tin hợp đồng và khách háng có thể truy cập những hợp đồng hiện đang sở hữu</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4" name="Shape 1804"/>
        <p:cNvGrpSpPr/>
        <p:nvPr/>
      </p:nvGrpSpPr>
      <p:grpSpPr>
        <a:xfrm>
          <a:off x="0" y="0"/>
          <a:ext cx="0" cy="0"/>
          <a:chOff x="0" y="0"/>
          <a:chExt cx="0" cy="0"/>
        </a:xfrm>
      </p:grpSpPr>
      <p:sp>
        <p:nvSpPr>
          <p:cNvPr id="1805" name="Shape 180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06" name="Shape 180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Như vậy là tôi đã demo xong tiến trình chạy ngầm và chức năng gửi thông báo.</a:t>
            </a:r>
          </a:p>
          <a:p>
            <a:pPr indent="-228600" lvl="0" marL="457200" rtl="0">
              <a:spcBef>
                <a:spcPts val="0"/>
              </a:spcBef>
              <a:buClr>
                <a:schemeClr val="dk1"/>
              </a:buClr>
              <a:buChar char="-"/>
            </a:pPr>
            <a:r>
              <a:rPr lang="en">
                <a:solidFill>
                  <a:schemeClr val="dk1"/>
                </a:solidFill>
              </a:rPr>
              <a:t>Trạng thái của hợp đồng trong hệ thống bây giờ đã được chuyển thành Expired.</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0" name="Shape 1810"/>
        <p:cNvGrpSpPr/>
        <p:nvPr/>
      </p:nvGrpSpPr>
      <p:grpSpPr>
        <a:xfrm>
          <a:off x="0" y="0"/>
          <a:ext cx="0" cy="0"/>
          <a:chOff x="0" y="0"/>
          <a:chExt cx="0" cy="0"/>
        </a:xfrm>
      </p:grpSpPr>
      <p:sp>
        <p:nvSpPr>
          <p:cNvPr id="1811" name="Shape 181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12" name="Shape 181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Tiếp theo tôi xin trình bày về chức năng gia hạn hợp đồng.</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1" name="Shape 1821"/>
        <p:cNvGrpSpPr/>
        <p:nvPr/>
      </p:nvGrpSpPr>
      <p:grpSpPr>
        <a:xfrm>
          <a:off x="0" y="0"/>
          <a:ext cx="0" cy="0"/>
          <a:chOff x="0" y="0"/>
          <a:chExt cx="0" cy="0"/>
        </a:xfrm>
      </p:grpSpPr>
      <p:sp>
        <p:nvSpPr>
          <p:cNvPr id="1822" name="Shape 182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23" name="Shape 182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Hiện tại trên môi trường thực tế, hệ thống hợp đồng bảo hiểm không có khả năng gia hạn. Điều này gây bất tiện cho KH khi mà KH phải đến trực tiếp cty hoặc các đại lý để đăng ký HĐ bảo hiểm mới.</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5" name="Shape 1835"/>
        <p:cNvGrpSpPr/>
        <p:nvPr/>
      </p:nvGrpSpPr>
      <p:grpSpPr>
        <a:xfrm>
          <a:off x="0" y="0"/>
          <a:ext cx="0" cy="0"/>
          <a:chOff x="0" y="0"/>
          <a:chExt cx="0" cy="0"/>
        </a:xfrm>
      </p:grpSpPr>
      <p:sp>
        <p:nvSpPr>
          <p:cNvPr id="1836" name="Shape 183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37" name="Shape 183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solidFill>
                  <a:schemeClr val="dk1"/>
                </a:solidFill>
              </a:rPr>
              <a:t>Hệ thống của chúng tôi đề xuất một cơ chế để gia hạn hợp đồng như sau:</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7" name="Shape 1847"/>
        <p:cNvGrpSpPr/>
        <p:nvPr/>
      </p:nvGrpSpPr>
      <p:grpSpPr>
        <a:xfrm>
          <a:off x="0" y="0"/>
          <a:ext cx="0" cy="0"/>
          <a:chOff x="0" y="0"/>
          <a:chExt cx="0" cy="0"/>
        </a:xfrm>
      </p:grpSpPr>
      <p:sp>
        <p:nvSpPr>
          <p:cNvPr id="1848" name="Shape 184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49" name="Shape 184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Một thực thể hợp đồng lúc mới đăng ký sẽ có thông tin về </a:t>
            </a:r>
            <a:r>
              <a:rPr b="1" lang="en">
                <a:solidFill>
                  <a:schemeClr val="dk1"/>
                </a:solidFill>
              </a:rPr>
              <a:t>ngày hết hiệu lực </a:t>
            </a:r>
            <a:r>
              <a:rPr lang="en">
                <a:solidFill>
                  <a:schemeClr val="dk1"/>
                </a:solidFill>
              </a:rPr>
              <a:t>và </a:t>
            </a:r>
            <a:r>
              <a:rPr b="1" lang="en">
                <a:solidFill>
                  <a:schemeClr val="dk1"/>
                </a:solidFill>
              </a:rPr>
              <a:t>trạng thái hợp đồng</a:t>
            </a:r>
            <a:r>
              <a:rPr lang="en">
                <a:solidFill>
                  <a:schemeClr val="dk1"/>
                </a:solidFill>
              </a:rPr>
              <a:t>.</a:t>
            </a:r>
          </a:p>
          <a:p>
            <a:pPr indent="-228600" lvl="0" marL="457200" rtl="0">
              <a:spcBef>
                <a:spcPts val="0"/>
              </a:spcBef>
              <a:buClr>
                <a:schemeClr val="dk1"/>
              </a:buClr>
              <a:buChar char="-"/>
            </a:pPr>
            <a:r>
              <a:rPr lang="en">
                <a:solidFill>
                  <a:schemeClr val="dk1"/>
                </a:solidFill>
              </a:rPr>
              <a:t>Ở đây tôi xin ví dụ một hợp đồng có </a:t>
            </a:r>
            <a:r>
              <a:rPr b="1" lang="en">
                <a:solidFill>
                  <a:schemeClr val="dk1"/>
                </a:solidFill>
              </a:rPr>
              <a:t>ngày hết hạn là 08/05/2015</a:t>
            </a:r>
            <a:r>
              <a:rPr lang="en">
                <a:solidFill>
                  <a:schemeClr val="dk1"/>
                </a:solidFill>
              </a:rPr>
              <a:t> và trạng thái hiện tại đang là </a:t>
            </a:r>
            <a:r>
              <a:rPr b="1" lang="en">
                <a:solidFill>
                  <a:schemeClr val="dk1"/>
                </a:solidFill>
              </a:rPr>
              <a:t>hết hạn.</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1" name="Shape 1861"/>
        <p:cNvGrpSpPr/>
        <p:nvPr/>
      </p:nvGrpSpPr>
      <p:grpSpPr>
        <a:xfrm>
          <a:off x="0" y="0"/>
          <a:ext cx="0" cy="0"/>
          <a:chOff x="0" y="0"/>
          <a:chExt cx="0" cy="0"/>
        </a:xfrm>
      </p:grpSpPr>
      <p:sp>
        <p:nvSpPr>
          <p:cNvPr id="1862" name="Shape 186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63" name="Shape 186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Khi người dùng thực hiện gia hạn cho hợp đồng, lúc này hệ thống sẽ cộng thêm </a:t>
            </a:r>
            <a:r>
              <a:rPr b="1" lang="en">
                <a:solidFill>
                  <a:schemeClr val="dk1"/>
                </a:solidFill>
              </a:rPr>
              <a:t>1 năm </a:t>
            </a:r>
            <a:r>
              <a:rPr lang="en">
                <a:solidFill>
                  <a:schemeClr val="dk1"/>
                </a:solidFill>
              </a:rPr>
              <a:t>- là thời hạn mặc định lúc đăng ký hợp đồng - vào </a:t>
            </a:r>
            <a:r>
              <a:rPr b="1" lang="en">
                <a:solidFill>
                  <a:schemeClr val="dk1"/>
                </a:solidFill>
              </a:rPr>
              <a:t>thời hạn hợp đồng</a:t>
            </a:r>
            <a:r>
              <a:rPr lang="en">
                <a:solidFill>
                  <a:schemeClr val="dk1"/>
                </a:solidFill>
              </a:rPr>
              <a:t>, đồng thời trạng thái của hợp đồng được đổi thành “</a:t>
            </a:r>
            <a:r>
              <a:rPr b="1" lang="en">
                <a:solidFill>
                  <a:schemeClr val="dk1"/>
                </a:solidFill>
              </a:rPr>
              <a:t>Ready</a:t>
            </a:r>
            <a:r>
              <a:rPr lang="en">
                <a:solidFill>
                  <a:schemeClr val="dk1"/>
                </a:solidFill>
              </a:rPr>
              <a:t>”.</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1" name="Shape 1881"/>
        <p:cNvGrpSpPr/>
        <p:nvPr/>
      </p:nvGrpSpPr>
      <p:grpSpPr>
        <a:xfrm>
          <a:off x="0" y="0"/>
          <a:ext cx="0" cy="0"/>
          <a:chOff x="0" y="0"/>
          <a:chExt cx="0" cy="0"/>
        </a:xfrm>
      </p:grpSpPr>
      <p:sp>
        <p:nvSpPr>
          <p:cNvPr id="1882" name="Shape 188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83" name="Shape 188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Sau đó hệ thống sẽ tiến hành lưu trữ thông tin về việc gia hạn vào thực thể </a:t>
            </a:r>
            <a:r>
              <a:rPr b="1" lang="en">
                <a:solidFill>
                  <a:schemeClr val="dk1"/>
                </a:solidFill>
              </a:rPr>
              <a:t>Payment</a:t>
            </a:r>
            <a:r>
              <a:rPr lang="en">
                <a:solidFill>
                  <a:schemeClr val="dk1"/>
                </a:solidFill>
              </a:rPr>
              <a:t>. Trong thực thể payment chứa các thông tin như ngày bắt đầu, ngày kết thúc của lần gia hạn kèm theo mức phí gia hạn.</a:t>
            </a:r>
          </a:p>
          <a:p>
            <a:pPr indent="-228600" lvl="0" marL="457200" rtl="0">
              <a:spcBef>
                <a:spcPts val="0"/>
              </a:spcBef>
              <a:buClr>
                <a:schemeClr val="dk1"/>
              </a:buClr>
              <a:buChar char="-"/>
            </a:pPr>
            <a:r>
              <a:rPr lang="en">
                <a:solidFill>
                  <a:schemeClr val="dk1"/>
                </a:solidFill>
              </a:rPr>
              <a:t>Như vậy một hợp đồng có thể được gia hạn nhiều lần, thông tin các lần gia hạn trong lịch sử đều có thể tra cứu lại được thông qua thực thể Payment.</a:t>
            </a:r>
          </a:p>
          <a:p>
            <a:pPr indent="-228600" lvl="0" marL="457200" rtl="0">
              <a:spcBef>
                <a:spcPts val="0"/>
              </a:spcBef>
              <a:buClr>
                <a:schemeClr val="dk1"/>
              </a:buClr>
              <a:buChar char="-"/>
            </a:pPr>
            <a:r>
              <a:rPr lang="en">
                <a:solidFill>
                  <a:schemeClr val="dk1"/>
                </a:solidFill>
              </a:rPr>
              <a:t>Dưới góc nhìn của người dùng, chỉ với một thao tác đơn giản, KH có thể gia hạn được hợp đồng, và việc này xem như là tương đương với việc đăng ký lại một hợp đồng mới với thông tin giống với hợp đồng hiện tại với mức phí tương đương. Như vậy hình thức gia hạn mà chúng tôi đề xuất có thể xem là gần sát nhất so với quy định của pháp luật hiện tại ở Việt Nam.</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1" name="Shape 1891"/>
        <p:cNvGrpSpPr/>
        <p:nvPr/>
      </p:nvGrpSpPr>
      <p:grpSpPr>
        <a:xfrm>
          <a:off x="0" y="0"/>
          <a:ext cx="0" cy="0"/>
          <a:chOff x="0" y="0"/>
          <a:chExt cx="0" cy="0"/>
        </a:xfrm>
      </p:grpSpPr>
      <p:sp>
        <p:nvSpPr>
          <p:cNvPr id="1892" name="Shape 189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93" name="Shape 189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5" name="Shape 1905"/>
        <p:cNvGrpSpPr/>
        <p:nvPr/>
      </p:nvGrpSpPr>
      <p:grpSpPr>
        <a:xfrm>
          <a:off x="0" y="0"/>
          <a:ext cx="0" cy="0"/>
          <a:chOff x="0" y="0"/>
          <a:chExt cx="0" cy="0"/>
        </a:xfrm>
      </p:grpSpPr>
      <p:sp>
        <p:nvSpPr>
          <p:cNvPr id="1906" name="Shape 190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07" name="Shape 190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chúng tôi xin demo chức năng gia hạn hợp đồng.</a:t>
            </a:r>
          </a:p>
          <a:p>
            <a:pPr indent="-228600" lvl="0" marL="457200" rtl="0">
              <a:spcBef>
                <a:spcPts val="0"/>
              </a:spcBef>
              <a:buChar char="-"/>
            </a:pPr>
            <a:r>
              <a:rPr lang="en"/>
              <a:t>Demo:</a:t>
            </a:r>
          </a:p>
          <a:p>
            <a:pPr indent="-228600" lvl="1" marL="914400" rtl="0">
              <a:spcBef>
                <a:spcPts val="0"/>
              </a:spcBef>
              <a:buChar char="-"/>
            </a:pPr>
            <a:r>
              <a:rPr lang="en"/>
              <a:t>Mở giao diện staff</a:t>
            </a:r>
          </a:p>
          <a:p>
            <a:pPr indent="-228600" lvl="1" marL="914400" rtl="0">
              <a:spcBef>
                <a:spcPts val="0"/>
              </a:spcBef>
              <a:buChar char="-"/>
            </a:pPr>
            <a:r>
              <a:rPr lang="en"/>
              <a:t>Chọn HĐ đã hết hạn</a:t>
            </a:r>
          </a:p>
          <a:p>
            <a:pPr indent="-228600" lvl="1" marL="914400" rtl="0">
              <a:spcBef>
                <a:spcPts val="0"/>
              </a:spcBef>
              <a:buChar char="-"/>
            </a:pPr>
            <a:r>
              <a:rPr lang="en"/>
              <a:t>Nhấn nút gia hạn</a:t>
            </a:r>
          </a:p>
          <a:p>
            <a:pPr indent="-228600" lvl="1" marL="914400" rtl="0">
              <a:spcBef>
                <a:spcPts val="0"/>
              </a:spcBef>
              <a:buChar char="-"/>
            </a:pPr>
            <a:r>
              <a:rPr lang="en"/>
              <a:t>Dùng checker app kiểm tra thẻ.</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8" name="Shape 1918"/>
        <p:cNvGrpSpPr/>
        <p:nvPr/>
      </p:nvGrpSpPr>
      <p:grpSpPr>
        <a:xfrm>
          <a:off x="0" y="0"/>
          <a:ext cx="0" cy="0"/>
          <a:chOff x="0" y="0"/>
          <a:chExt cx="0" cy="0"/>
        </a:xfrm>
      </p:grpSpPr>
      <p:sp>
        <p:nvSpPr>
          <p:cNvPr id="1919" name="Shape 191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20" name="Shape 19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3" name="Shape 15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t>Thè NFC có chức năng thay thế giấy bảo hiểm hiện tại</a:t>
            </a:r>
          </a:p>
          <a:p>
            <a:pPr indent="0" lvl="0" marL="457200" rtl="0">
              <a:spcBef>
                <a:spcPts val="0"/>
              </a:spcBef>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3" name="Shape 1933"/>
        <p:cNvGrpSpPr/>
        <p:nvPr/>
      </p:nvGrpSpPr>
      <p:grpSpPr>
        <a:xfrm>
          <a:off x="0" y="0"/>
          <a:ext cx="0" cy="0"/>
          <a:chOff x="0" y="0"/>
          <a:chExt cx="0" cy="0"/>
        </a:xfrm>
      </p:grpSpPr>
      <p:sp>
        <p:nvSpPr>
          <p:cNvPr id="1934" name="Shape 193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35" name="Shape 193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8" name="Shape 1948"/>
        <p:cNvGrpSpPr/>
        <p:nvPr/>
      </p:nvGrpSpPr>
      <p:grpSpPr>
        <a:xfrm>
          <a:off x="0" y="0"/>
          <a:ext cx="0" cy="0"/>
          <a:chOff x="0" y="0"/>
          <a:chExt cx="0" cy="0"/>
        </a:xfrm>
      </p:grpSpPr>
      <p:sp>
        <p:nvSpPr>
          <p:cNvPr id="1949" name="Shape 194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50" name="Shape 195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Như vậy là tôi đã demo xong chức năng gia hạn hợp đồng.</a:t>
            </a:r>
          </a:p>
          <a:p>
            <a:pPr indent="-228600" lvl="0" marL="457200" rtl="0">
              <a:spcBef>
                <a:spcPts val="0"/>
              </a:spcBef>
              <a:buClr>
                <a:schemeClr val="dk1"/>
              </a:buClr>
              <a:buChar char="-"/>
            </a:pPr>
            <a:r>
              <a:rPr lang="en">
                <a:solidFill>
                  <a:schemeClr val="dk1"/>
                </a:solidFill>
              </a:rPr>
              <a:t>Trạng thái bây giờ của hợp đồng đã chuyển từ Expired sang Ready</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5" name="Shape 1955"/>
        <p:cNvGrpSpPr/>
        <p:nvPr/>
      </p:nvGrpSpPr>
      <p:grpSpPr>
        <a:xfrm>
          <a:off x="0" y="0"/>
          <a:ext cx="0" cy="0"/>
          <a:chOff x="0" y="0"/>
          <a:chExt cx="0" cy="0"/>
        </a:xfrm>
      </p:grpSpPr>
      <p:sp>
        <p:nvSpPr>
          <p:cNvPr id="1956" name="Shape 195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57" name="Shape 195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1" name="Shape 1961"/>
        <p:cNvGrpSpPr/>
        <p:nvPr/>
      </p:nvGrpSpPr>
      <p:grpSpPr>
        <a:xfrm>
          <a:off x="0" y="0"/>
          <a:ext cx="0" cy="0"/>
          <a:chOff x="0" y="0"/>
          <a:chExt cx="0" cy="0"/>
        </a:xfrm>
      </p:grpSpPr>
      <p:sp>
        <p:nvSpPr>
          <p:cNvPr id="1962" name="Shape 196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63" name="Shape 196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Tiếp theo tôi xin trình bày về các phương án phát triển trong tương lai</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8" name="Shape 1978"/>
        <p:cNvGrpSpPr/>
        <p:nvPr/>
      </p:nvGrpSpPr>
      <p:grpSpPr>
        <a:xfrm>
          <a:off x="0" y="0"/>
          <a:ext cx="0" cy="0"/>
          <a:chOff x="0" y="0"/>
          <a:chExt cx="0" cy="0"/>
        </a:xfrm>
      </p:grpSpPr>
      <p:sp>
        <p:nvSpPr>
          <p:cNvPr id="1979" name="Shape 197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80" name="Shape 198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Đây là mô hình triển khai hiện tại của hệ thống chúng tôi: mô hình </a:t>
            </a:r>
            <a:r>
              <a:rPr b="1" lang="en"/>
              <a:t>một công ty đơn dịch vụ</a:t>
            </a:r>
            <a:r>
              <a:rPr lang="en"/>
              <a:t>.</a:t>
            </a:r>
          </a:p>
          <a:p>
            <a:pPr indent="-228600" lvl="0" marL="457200">
              <a:spcBef>
                <a:spcPts val="0"/>
              </a:spcBef>
              <a:buChar char="-"/>
            </a:pPr>
            <a:r>
              <a:rPr lang="en"/>
              <a:t>Hệ thống MIC sẽ được triển khai vào từng công ty riêng biệt, và công ty này chỉ cung cấp một loại dịch vụ là bảo hiểm xe máy.</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5" name="Shape 1985"/>
        <p:cNvGrpSpPr/>
        <p:nvPr/>
      </p:nvGrpSpPr>
      <p:grpSpPr>
        <a:xfrm>
          <a:off x="0" y="0"/>
          <a:ext cx="0" cy="0"/>
          <a:chOff x="0" y="0"/>
          <a:chExt cx="0" cy="0"/>
        </a:xfrm>
      </p:grpSpPr>
      <p:sp>
        <p:nvSpPr>
          <p:cNvPr id="1986" name="Shape 198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87" name="Shape 198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Để thuận tiện cho việc mở rộng, chúng tôi đã thiết kế hệ thống thành nhiều thành phần riêng biệt để dễ dàng sửa đổi, nâng cấp.</a:t>
            </a:r>
          </a:p>
          <a:p>
            <a:pPr indent="-228600" lvl="0" marL="457200">
              <a:spcBef>
                <a:spcPts val="0"/>
              </a:spcBef>
              <a:buChar char="-"/>
            </a:pPr>
            <a:r>
              <a:rPr lang="en"/>
              <a:t>Như hiện tại, chúng tôi có </a:t>
            </a:r>
            <a:r>
              <a:rPr b="1" lang="en"/>
              <a:t>thành phần dùng chung (là Common Component)</a:t>
            </a:r>
            <a:r>
              <a:rPr lang="en"/>
              <a:t> bao gồm khách hàng, thẻ, nhân viên... và </a:t>
            </a:r>
            <a:r>
              <a:rPr b="1" lang="en"/>
              <a:t>thành phần bảo hiểm xe máy (Motor Contract Component)</a:t>
            </a:r>
            <a:r>
              <a:rPr lang="en"/>
              <a:t> bao gồm hợp đồng bảo hiểm xe máy và các thông tin liên quan như loại hợp đồng, thông tin vi phạm, tai nạn và bồi thường.</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2" name="Shape 2012"/>
        <p:cNvGrpSpPr/>
        <p:nvPr/>
      </p:nvGrpSpPr>
      <p:grpSpPr>
        <a:xfrm>
          <a:off x="0" y="0"/>
          <a:ext cx="0" cy="0"/>
          <a:chOff x="0" y="0"/>
          <a:chExt cx="0" cy="0"/>
        </a:xfrm>
      </p:grpSpPr>
      <p:sp>
        <p:nvSpPr>
          <p:cNvPr id="2013" name="Shape 201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14" name="Shape 201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Với thiết kế như vậy, chúng tôi có thể dễ dàng nâng cấp lên thành mô hình </a:t>
            </a:r>
            <a:r>
              <a:rPr b="1" lang="en"/>
              <a:t>một công ty đa dịch vụ</a:t>
            </a:r>
            <a:r>
              <a:rPr lang="en"/>
              <a:t>.</a:t>
            </a:r>
          </a:p>
          <a:p>
            <a:pPr indent="-228600" lvl="0" marL="457200">
              <a:spcBef>
                <a:spcPts val="0"/>
              </a:spcBef>
              <a:buChar char="-"/>
            </a:pPr>
            <a:r>
              <a:rPr lang="en"/>
              <a:t>Tức là thay vì mỗi công ty chỉ cung cấp một loại dịch vụ nhất định thì bây giờ công ty đó có thể có </a:t>
            </a:r>
            <a:r>
              <a:rPr b="1" lang="en"/>
              <a:t>nhiều loại dịch vụ khác nhau</a:t>
            </a:r>
            <a:r>
              <a:rPr lang="en"/>
              <a:t> như bảo hiểm xe máy, bảo hiểm sức khỏe hoặc bảo hiểm tài sản và </a:t>
            </a:r>
            <a:r>
              <a:rPr b="1" lang="en"/>
              <a:t>chỉ cần sử dụng một thẻ bảo hiểm duy nhất.</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9" name="Shape 2019"/>
        <p:cNvGrpSpPr/>
        <p:nvPr/>
      </p:nvGrpSpPr>
      <p:grpSpPr>
        <a:xfrm>
          <a:off x="0" y="0"/>
          <a:ext cx="0" cy="0"/>
          <a:chOff x="0" y="0"/>
          <a:chExt cx="0" cy="0"/>
        </a:xfrm>
      </p:grpSpPr>
      <p:sp>
        <p:nvSpPr>
          <p:cNvPr id="2020" name="Shape 202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21" name="Shape 202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Và đây là thiết kế cho mô hình một công ty đa dịch vụ.</a:t>
            </a:r>
          </a:p>
          <a:p>
            <a:pPr indent="-228600" lvl="0" marL="457200" rtl="0">
              <a:spcBef>
                <a:spcPts val="0"/>
              </a:spcBef>
              <a:buChar char="-"/>
            </a:pPr>
            <a:r>
              <a:rPr lang="en"/>
              <a:t>Như hội đồng có thể nhìn thấy, ở đây hệ thống chỉ cần bổ sung thêm một thành phần gọi là </a:t>
            </a:r>
            <a:r>
              <a:rPr b="1" lang="en"/>
              <a:t>thành phần bảo hiểm sức khỏe</a:t>
            </a:r>
            <a:r>
              <a:rPr lang="en"/>
              <a:t> gồm các thông tin đặc thù cho bảo hiểm sức khỏe. Thành phần này sẽ giữ một liên kết đến </a:t>
            </a:r>
            <a:r>
              <a:rPr b="1" lang="en"/>
              <a:t>thành phần dùng chung (tức là Common Component)</a:t>
            </a:r>
            <a:r>
              <a:rPr lang="en"/>
              <a:t>.</a:t>
            </a:r>
          </a:p>
          <a:p>
            <a:pPr indent="-228600" lvl="0" marL="457200">
              <a:spcBef>
                <a:spcPts val="0"/>
              </a:spcBef>
              <a:buChar char="-"/>
            </a:pPr>
            <a:r>
              <a:rPr lang="en"/>
              <a:t>Như vậy, việc mở rộng hệ thống </a:t>
            </a:r>
            <a:r>
              <a:rPr b="1" lang="en"/>
              <a:t>không yêu cầu sửa đổi đối với hệ thống hiện tại</a:t>
            </a:r>
            <a:r>
              <a:rPr lang="en"/>
              <a:t>.</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6" name="Shape 2026"/>
        <p:cNvGrpSpPr/>
        <p:nvPr/>
      </p:nvGrpSpPr>
      <p:grpSpPr>
        <a:xfrm>
          <a:off x="0" y="0"/>
          <a:ext cx="0" cy="0"/>
          <a:chOff x="0" y="0"/>
          <a:chExt cx="0" cy="0"/>
        </a:xfrm>
      </p:grpSpPr>
      <p:sp>
        <p:nvSpPr>
          <p:cNvPr id="2027" name="Shape 202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28" name="Shape 202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Ngoài ra, chúng tôi còn đưa ra một mô hình rộng hơn, là mô hình </a:t>
            </a:r>
            <a:r>
              <a:rPr b="1" lang="en"/>
              <a:t>Nhiều công ty đa dịch vụ</a:t>
            </a:r>
            <a:r>
              <a:rPr lang="en"/>
              <a:t>.</a:t>
            </a:r>
          </a:p>
          <a:p>
            <a:pPr indent="-228600" lvl="0" marL="457200" rtl="0">
              <a:spcBef>
                <a:spcPts val="0"/>
              </a:spcBef>
              <a:buChar char="-"/>
            </a:pPr>
            <a:r>
              <a:rPr lang="en"/>
              <a:t>Ở mô hình này, chúng tôi hướng đến </a:t>
            </a:r>
            <a:r>
              <a:rPr b="1" lang="en"/>
              <a:t>tất cả các công ty bảo hiểm trên Việt Nam đều sử dụng chung hệ thống dữ liệu</a:t>
            </a:r>
            <a:r>
              <a:rPr lang="en"/>
              <a:t> để có thể </a:t>
            </a:r>
            <a:r>
              <a:rPr b="1" lang="en"/>
              <a:t>khai thác được tối đa các lợi ích mang lại từ thẻ bảo hiểm NFC</a:t>
            </a:r>
            <a:r>
              <a:rPr lang="en"/>
              <a:t>.</a:t>
            </a:r>
          </a:p>
          <a:p>
            <a:pPr indent="-228600" lvl="0" marL="457200">
              <a:spcBef>
                <a:spcPts val="0"/>
              </a:spcBef>
              <a:buChar char="-"/>
            </a:pPr>
            <a:r>
              <a:rPr lang="en"/>
              <a:t>Như hội đồng có thể nhìn thấy, ở mô hình này ngoài </a:t>
            </a:r>
            <a:r>
              <a:rPr b="1" lang="en"/>
              <a:t>hệ thống MIC chính được triển khai ở máy chủ trung tâm</a:t>
            </a:r>
            <a:r>
              <a:rPr lang="en"/>
              <a:t>, ở mỗi công ty, chúng tôi còn triển khai một </a:t>
            </a:r>
            <a:r>
              <a:rPr b="1" lang="en"/>
              <a:t>mô đun nhỏ để đảm bảo vận hành đồng bộ và chính xác</a:t>
            </a:r>
            <a:r>
              <a:rPr lang="en"/>
              <a:t> giữa các công ty với nhau.</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9" name="Shape 2039"/>
        <p:cNvGrpSpPr/>
        <p:nvPr/>
      </p:nvGrpSpPr>
      <p:grpSpPr>
        <a:xfrm>
          <a:off x="0" y="0"/>
          <a:ext cx="0" cy="0"/>
          <a:chOff x="0" y="0"/>
          <a:chExt cx="0" cy="0"/>
        </a:xfrm>
      </p:grpSpPr>
      <p:sp>
        <p:nvSpPr>
          <p:cNvPr id="2040" name="Shape 204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41" name="Shape 204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Đây là thiết kế mà chúng tôi </a:t>
            </a:r>
            <a:r>
              <a:rPr b="1" lang="en"/>
              <a:t>đề xuất</a:t>
            </a:r>
            <a:r>
              <a:rPr lang="en"/>
              <a:t> dành cho mô hình Nhiều công ty đa dịch vụ.</a:t>
            </a:r>
          </a:p>
          <a:p>
            <a:pPr indent="-228600" lvl="0" marL="457200" rtl="0">
              <a:spcBef>
                <a:spcPts val="0"/>
              </a:spcBef>
              <a:buChar char="-"/>
            </a:pPr>
            <a:r>
              <a:rPr lang="en"/>
              <a:t>Tại máy chủ trung tâm, chúng tôi cài đặt </a:t>
            </a:r>
            <a:r>
              <a:rPr b="1" lang="en"/>
              <a:t>thành phần dùng chung</a:t>
            </a:r>
            <a:r>
              <a:rPr lang="en"/>
              <a:t> để quản lý các thông tin chung của nhiều công ty.</a:t>
            </a:r>
          </a:p>
          <a:p>
            <a:pPr indent="-228600" lvl="0" marL="457200" rtl="0">
              <a:spcBef>
                <a:spcPts val="0"/>
              </a:spcBef>
              <a:buChar char="-"/>
            </a:pPr>
            <a:r>
              <a:rPr lang="en"/>
              <a:t>Sau đó, tại mỗi công ty chúng tôi sẽ </a:t>
            </a:r>
            <a:r>
              <a:rPr b="1" lang="en"/>
              <a:t>cài đặt lên module</a:t>
            </a:r>
            <a:r>
              <a:rPr lang="en"/>
              <a:t> các thành phần liên quan đến </a:t>
            </a:r>
            <a:r>
              <a:rPr b="1" lang="en"/>
              <a:t>nghiệp vụ riêng biệt của từng công ty</a:t>
            </a:r>
            <a:r>
              <a:rPr lang="en"/>
              <a:t>.</a:t>
            </a:r>
          </a:p>
          <a:p>
            <a:pPr indent="-228600" lvl="0" marL="457200">
              <a:spcBef>
                <a:spcPts val="0"/>
              </a:spcBef>
              <a:buChar char="-"/>
            </a:pPr>
            <a:r>
              <a:rPr lang="en"/>
              <a:t>Ở mô hình này chúng tôi chỉ đưa ra </a:t>
            </a:r>
            <a:r>
              <a:rPr b="1" lang="en"/>
              <a:t>góc nhìn tổng quát</a:t>
            </a:r>
            <a:r>
              <a:rPr lang="en"/>
              <a:t> về thiết kế của hệ thống, để triển khai thật sự thì cần phải </a:t>
            </a:r>
            <a:r>
              <a:rPr b="1" lang="en"/>
              <a:t>giải quyết rất nhiều bài toán phát sinh</a:t>
            </a:r>
            <a:r>
              <a:rPr lang="en"/>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0" name="Shape 18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lr>
                <a:schemeClr val="dk1"/>
              </a:buClr>
              <a:buChar char="-"/>
            </a:pPr>
            <a:r>
              <a:rPr lang="en">
                <a:solidFill>
                  <a:schemeClr val="dk1"/>
                </a:solidFill>
              </a:rPr>
              <a:t>1 </a:t>
            </a:r>
            <a:r>
              <a:rPr b="1" lang="en">
                <a:solidFill>
                  <a:schemeClr val="dk1"/>
                </a:solidFill>
              </a:rPr>
              <a:t>ứng dụng giả lập thiết bị in thẻ</a:t>
            </a:r>
            <a:r>
              <a:rPr lang="en">
                <a:solidFill>
                  <a:schemeClr val="dk1"/>
                </a:solidFill>
              </a:rPr>
              <a:t> chạy trên «smart phone» dành cho nhân viên dùng để in mã thẻ ứng với hợp đồng</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6" name="Shape 2046"/>
        <p:cNvGrpSpPr/>
        <p:nvPr/>
      </p:nvGrpSpPr>
      <p:grpSpPr>
        <a:xfrm>
          <a:off x="0" y="0"/>
          <a:ext cx="0" cy="0"/>
          <a:chOff x="0" y="0"/>
          <a:chExt cx="0" cy="0"/>
        </a:xfrm>
      </p:grpSpPr>
      <p:sp>
        <p:nvSpPr>
          <p:cNvPr id="2047" name="Shape 204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48" name="Shape 20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2" name="Shape 2052"/>
        <p:cNvGrpSpPr/>
        <p:nvPr/>
      </p:nvGrpSpPr>
      <p:grpSpPr>
        <a:xfrm>
          <a:off x="0" y="0"/>
          <a:ext cx="0" cy="0"/>
          <a:chOff x="0" y="0"/>
          <a:chExt cx="0" cy="0"/>
        </a:xfrm>
      </p:grpSpPr>
      <p:sp>
        <p:nvSpPr>
          <p:cNvPr id="2053" name="Shape 205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54" name="Shape 20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2" name="Shape 21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t>1 </a:t>
            </a:r>
            <a:r>
              <a:rPr b="1" lang="en"/>
              <a:t>ứng dụng giả lập thiết bị đọc thẻ</a:t>
            </a:r>
            <a:r>
              <a:rPr lang="en"/>
              <a:t> chạy trên «smart phone» dành cho CSGT để kiểm tra thông tin bảo hiểm cũng như có thể thêm thông tin vi phạm của khách hàng.</a:t>
            </a:r>
          </a:p>
          <a:p>
            <a:pPr indent="0" lvl="0" marL="45720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7" name="Shape 2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t>Chúng tôi đã giãi quyết bài toán đầu tiên như sau (khách hàng thường hay quên ngày hết hạn của bảo hiểm)</a:t>
            </a:r>
          </a:p>
          <a:p>
            <a:pPr indent="-228600" lvl="0" marL="457200" rtl="0">
              <a:lnSpc>
                <a:spcPct val="115000"/>
              </a:lnSpc>
              <a:spcBef>
                <a:spcPts val="0"/>
              </a:spcBef>
              <a:buChar char="-"/>
            </a:pPr>
            <a:r>
              <a:rPr lang="en"/>
              <a:t>Hệ thống sẽ gởi những thông báo cho khách hàng qua email hay trực tiếp trên website khi hợp đồng đã gần hết hạn hay đã hết hạn! </a:t>
            </a:r>
          </a:p>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2" name="Shape 2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t>Bên cạnh đó hệ thống cung cấp cơ chế gia hạn</a:t>
            </a:r>
            <a:r>
              <a:rPr lang="en">
                <a:solidFill>
                  <a:schemeClr val="dk1"/>
                </a:solidFill>
              </a:rPr>
              <a:t> hợp đồng và đưa ra hai cơ chế thanh toán cho KH khi hợp đồng cũ hết hạn</a:t>
            </a:r>
          </a:p>
          <a:p>
            <a:pPr indent="-228600" lvl="0" marL="457200" rtl="0">
              <a:lnSpc>
                <a:spcPct val="115000"/>
              </a:lnSpc>
              <a:spcBef>
                <a:spcPts val="0"/>
              </a:spcBef>
              <a:buChar char="-"/>
            </a:pPr>
            <a:r>
              <a:rPr lang="en"/>
              <a:t>KH có thể thanh toán trực tiếp tại công ty hay</a:t>
            </a:r>
          </a:p>
          <a:p>
            <a:pPr indent="-228600" lvl="0" marL="457200" rtl="0">
              <a:lnSpc>
                <a:spcPct val="115000"/>
              </a:lnSpc>
              <a:spcBef>
                <a:spcPts val="0"/>
              </a:spcBef>
              <a:buChar char="-"/>
            </a:pPr>
            <a:r>
              <a:rPr lang="en"/>
              <a:t>KH có thể thanh toán trực tuyến qua PayPal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5" name="Shape 2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t>Đồng thời hệ thống sẽ cung cấp cơ chế quản lý các yêu cầu bồi thường từ khách hàng : </a:t>
            </a:r>
          </a:p>
          <a:p>
            <a:pPr indent="-228600" lvl="0" marL="457200" rtl="0">
              <a:lnSpc>
                <a:spcPct val="115000"/>
              </a:lnSpc>
              <a:spcBef>
                <a:spcPts val="0"/>
              </a:spcBef>
              <a:buChar char="-"/>
            </a:pPr>
            <a:r>
              <a:rPr lang="en"/>
              <a:t> như là gởithông báo nhắc nhở cho NV công ty khi có yêu cầu bồi thường mới.</a:t>
            </a:r>
          </a:p>
          <a:p>
            <a:pPr lvl="0" rtl="0">
              <a:lnSpc>
                <a:spcPct val="115000"/>
              </a:lnSpc>
              <a:spcBef>
                <a:spcPts val="0"/>
              </a:spcBef>
              <a:buNone/>
            </a:pPr>
            <a:r>
              <a:rPr lang="en"/>
              <a:t>=&gt;  Việc này giúp tăng tính tương tác giữa KH và công ty bảo hiểm.</a:t>
            </a:r>
          </a:p>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5" name="Shape 2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t>Chúng tôi sử dụng thẻ NFC thay thế việc sữ dụng giấy bảo hiểm nhằm tránh việc giả mạo thông tin bên cạnh đó cũng hạn chế việc hư hại khi sữ dụng giấy bảo hiểm. Đồng thời cũng giúp CSGT kiểm tra thông tin thẻ dễ dàng và khách quan hơn.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1" name="Shape 30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t>Như vậy tôi đã trình bày xong những vấn đề của việc sử dụng bảo hiểm hiện tại và đưa ra giải pháp xử lí!</a:t>
            </a:r>
          </a:p>
          <a:p>
            <a:pPr lvl="0" rtl="0">
              <a:lnSpc>
                <a:spcPct val="115000"/>
              </a:lnSpc>
              <a:spcBef>
                <a:spcPts val="0"/>
              </a:spcBef>
              <a:buClr>
                <a:schemeClr val="dk1"/>
              </a:buClr>
              <a:buSzPct val="100000"/>
              <a:buFont typeface="Arial"/>
              <a:buNone/>
            </a:pPr>
            <a:r>
              <a:rPr lang="en"/>
              <a:t>Để tiếp tục tôi xin trình bày về việc quản lý Hợp đồng trong hệ thống! </a:t>
            </a:r>
          </a:p>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2" name="Shape 31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solidFill>
                  <a:schemeClr val="dk1"/>
                </a:solidFill>
              </a:rPr>
              <a:t>Dựa trên nền tảng của luật pháp Việt Nam hiện tại, chúng tôi quản lý thông tin hợp đồng trên thực thể Contract với các thông tin giống như trong văn bản luật quy định.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 name="Shape 51"/>
        <p:cNvGrpSpPr/>
        <p:nvPr/>
      </p:nvGrpSpPr>
      <p:grpSpPr>
        <a:xfrm>
          <a:off x="0" y="0"/>
          <a:ext cx="0" cy="0"/>
          <a:chOff x="0" y="0"/>
          <a:chExt cx="0" cy="0"/>
        </a:xfrm>
      </p:grpSpPr>
      <p:sp>
        <p:nvSpPr>
          <p:cNvPr id="52" name="Shape 5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 name="Shape 53"/>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Trong thời gian 40 phút tới, chúng tôi xin trình bày các nội dung sau:</a:t>
            </a:r>
          </a:p>
          <a:p>
            <a:pPr indent="-228600" lvl="0" marL="457200" rtl="0">
              <a:spcBef>
                <a:spcPts val="0"/>
              </a:spcBef>
              <a:buChar char="-"/>
            </a:pPr>
            <a:r>
              <a:rPr lang="en"/>
              <a:t>Thứ nhất là vấn đề hiện tại của bảo hiểm xe máy</a:t>
            </a:r>
          </a:p>
          <a:p>
            <a:pPr indent="-228600" lvl="0" marL="457200" rtl="0">
              <a:spcBef>
                <a:spcPts val="0"/>
              </a:spcBef>
              <a:buChar char="-"/>
            </a:pPr>
            <a:r>
              <a:rPr lang="en"/>
              <a:t>Thứ hai là giải pháp nhóm chúng tôi đưa ra</a:t>
            </a:r>
          </a:p>
          <a:p>
            <a:pPr indent="-228600" lvl="0" marL="457200" rtl="0">
              <a:spcBef>
                <a:spcPts val="0"/>
              </a:spcBef>
              <a:buChar char="-"/>
            </a:pPr>
            <a:r>
              <a:rPr lang="en"/>
              <a:t>Tiếp đến là phần giải thích các chức năng và demo</a:t>
            </a:r>
          </a:p>
          <a:p>
            <a:pPr indent="-228600" lvl="0" marL="457200" rtl="0">
              <a:spcBef>
                <a:spcPts val="0"/>
              </a:spcBef>
              <a:buChar char="-"/>
            </a:pPr>
            <a:r>
              <a:rPr lang="en"/>
              <a:t>Và cuối cùng là kế hoạch phát triển trong tương lai.</a:t>
            </a:r>
          </a:p>
          <a:p>
            <a:pPr lvl="0" rtl="0">
              <a:spcBef>
                <a:spcPts val="0"/>
              </a:spcBef>
              <a:buNone/>
            </a:pPr>
            <a:r>
              <a:rPr lang="en"/>
              <a:t>Sau đây anh Nguyễn Hữu Phúc sẽ trình bày về các vấn đề hiện tại của bảo hiểm xe máy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8" name="Shape 34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solidFill>
                  <a:schemeClr val="dk1"/>
                </a:solidFill>
              </a:rPr>
              <a:t>Hợp đồng quản lý những thông tin gồm:  </a:t>
            </a:r>
          </a:p>
          <a:p>
            <a:pPr indent="-228600" lvl="1" marL="914400" rtl="0">
              <a:lnSpc>
                <a:spcPct val="115000"/>
              </a:lnSpc>
              <a:spcBef>
                <a:spcPts val="0"/>
              </a:spcBef>
              <a:buChar char="-"/>
            </a:pPr>
            <a:r>
              <a:rPr lang="en">
                <a:solidFill>
                  <a:schemeClr val="dk1"/>
                </a:solidFill>
              </a:rPr>
              <a:t>thông tin xe, </a:t>
            </a:r>
          </a:p>
          <a:p>
            <a:pPr indent="-228600" lvl="1" marL="914400" rtl="0">
              <a:lnSpc>
                <a:spcPct val="115000"/>
              </a:lnSpc>
              <a:spcBef>
                <a:spcPts val="0"/>
              </a:spcBef>
              <a:buChar char="-"/>
            </a:pPr>
            <a:r>
              <a:rPr lang="en">
                <a:solidFill>
                  <a:schemeClr val="dk1"/>
                </a:solidFill>
              </a:rPr>
              <a:t>thông tin khách hàng</a:t>
            </a:r>
          </a:p>
          <a:p>
            <a:pPr indent="-228600" lvl="1" marL="914400" rtl="0">
              <a:lnSpc>
                <a:spcPct val="115000"/>
              </a:lnSpc>
              <a:spcBef>
                <a:spcPts val="0"/>
              </a:spcBef>
              <a:buChar char="-"/>
            </a:pPr>
            <a:r>
              <a:rPr lang="en">
                <a:solidFill>
                  <a:schemeClr val="dk1"/>
                </a:solidFill>
              </a:rPr>
              <a:t>các lần vi phạm luật GT</a:t>
            </a:r>
          </a:p>
          <a:p>
            <a:pPr indent="-228600" lvl="1" marL="914400" rtl="0">
              <a:lnSpc>
                <a:spcPct val="115000"/>
              </a:lnSpc>
              <a:spcBef>
                <a:spcPts val="0"/>
              </a:spcBef>
              <a:buChar char="-"/>
            </a:pPr>
            <a:r>
              <a:rPr lang="en">
                <a:solidFill>
                  <a:schemeClr val="dk1"/>
                </a:solidFill>
              </a:rPr>
              <a:t>các lần gây ra tai nạn</a:t>
            </a:r>
          </a:p>
          <a:p>
            <a:pPr indent="-228600" lvl="1" marL="914400" rtl="0">
              <a:lnSpc>
                <a:spcPct val="115000"/>
              </a:lnSpc>
              <a:spcBef>
                <a:spcPts val="0"/>
              </a:spcBef>
              <a:buChar char="-"/>
            </a:pPr>
            <a:r>
              <a:rPr lang="en">
                <a:solidFill>
                  <a:schemeClr val="dk1"/>
                </a:solidFill>
              </a:rPr>
              <a:t>và các lần bồi thường cho hợp đồng.</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7" name="Shape 3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solidFill>
                  <a:schemeClr val="dk1"/>
                </a:solidFill>
              </a:rPr>
              <a:t>Sau khi xem xét, chúng tôi nhận thấy hợp đồng có thể trải qua những trạng thái khác nhau. Do vậy chúng tôi quản lý HĐ với 6 trạng thái sau:</a:t>
            </a:r>
          </a:p>
          <a:p>
            <a:pPr indent="0" lvl="0" marL="457200" rtl="0">
              <a:lnSpc>
                <a:spcPct val="115000"/>
              </a:lnSpc>
              <a:spcBef>
                <a:spcPts val="0"/>
              </a:spcBef>
              <a:buNone/>
            </a:pPr>
            <a:r>
              <a:rPr lang="en" sz="1400">
                <a:solidFill>
                  <a:schemeClr val="dk1"/>
                </a:solidFill>
              </a:rPr>
              <a:t>- </a:t>
            </a:r>
            <a:r>
              <a:rPr lang="en">
                <a:solidFill>
                  <a:schemeClr val="dk1"/>
                </a:solidFill>
              </a:rPr>
              <a:t>Pending: … tức là Chưa kích hoạt, hợp đồng chưa thanh toán hoặc chưa tới ngày có hiệu lực</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9" name="Shape 36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457200" rtl="0">
              <a:lnSpc>
                <a:spcPct val="115000"/>
              </a:lnSpc>
              <a:spcBef>
                <a:spcPts val="0"/>
              </a:spcBef>
              <a:buNone/>
            </a:pPr>
            <a:r>
              <a:rPr lang="en" sz="1400">
                <a:solidFill>
                  <a:schemeClr val="dk1"/>
                </a:solidFill>
              </a:rPr>
              <a:t>- </a:t>
            </a:r>
            <a:r>
              <a:rPr lang="en">
                <a:solidFill>
                  <a:schemeClr val="dk1"/>
                </a:solidFill>
              </a:rPr>
              <a:t>No card: … tức là Chưa có thẻ: hợp đồng đã thanh toán nhưng chưa được nhân viên cấp thẻ</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4" name="Shape 38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457200" rtl="0">
              <a:lnSpc>
                <a:spcPct val="115000"/>
              </a:lnSpc>
              <a:spcBef>
                <a:spcPts val="0"/>
              </a:spcBef>
              <a:buClr>
                <a:schemeClr val="dk1"/>
              </a:buClr>
              <a:buSzPct val="78571"/>
              <a:buFont typeface="Arial"/>
              <a:buNone/>
            </a:pPr>
            <a:r>
              <a:rPr lang="en" sz="1400">
                <a:solidFill>
                  <a:schemeClr val="dk1"/>
                </a:solidFill>
              </a:rPr>
              <a:t>- </a:t>
            </a:r>
            <a:r>
              <a:rPr lang="en">
                <a:solidFill>
                  <a:schemeClr val="dk1"/>
                </a:solidFill>
              </a:rPr>
              <a:t>Ready: … tức là Sẵn sàng, hợp đổng đã thanh toán và được cấp thẻ, trong thời gian có hiệu lực</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1" name="Shape 40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457200" rtl="0">
              <a:lnSpc>
                <a:spcPct val="115000"/>
              </a:lnSpc>
              <a:spcBef>
                <a:spcPts val="0"/>
              </a:spcBef>
              <a:buClr>
                <a:schemeClr val="dk1"/>
              </a:buClr>
              <a:buSzPct val="78571"/>
              <a:buFont typeface="Arial"/>
              <a:buNone/>
            </a:pPr>
            <a:r>
              <a:rPr lang="en" sz="1400">
                <a:solidFill>
                  <a:schemeClr val="dk1"/>
                </a:solidFill>
              </a:rPr>
              <a:t>- </a:t>
            </a:r>
            <a:r>
              <a:rPr lang="en">
                <a:solidFill>
                  <a:schemeClr val="dk1"/>
                </a:solidFill>
              </a:rPr>
              <a:t>Expired: …hợp đồng đã hết hạn và không còn hiệu lực.</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2" name="Shape 42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457200" rtl="0">
              <a:lnSpc>
                <a:spcPct val="115000"/>
              </a:lnSpc>
              <a:spcBef>
                <a:spcPts val="0"/>
              </a:spcBef>
              <a:buClr>
                <a:schemeClr val="dk1"/>
              </a:buClr>
              <a:buSzPct val="78571"/>
              <a:buFont typeface="Arial"/>
              <a:buNone/>
            </a:pPr>
            <a:r>
              <a:rPr lang="en" sz="1400">
                <a:solidFill>
                  <a:schemeClr val="dk1"/>
                </a:solidFill>
              </a:rPr>
              <a:t>- </a:t>
            </a:r>
            <a:r>
              <a:rPr lang="en">
                <a:solidFill>
                  <a:schemeClr val="dk1"/>
                </a:solidFill>
              </a:rPr>
              <a:t>Request cancel: …hợp đồng đang có yêu cầu hủy từ khách hàng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6" name="Shape 44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457200" rtl="0">
              <a:lnSpc>
                <a:spcPct val="115000"/>
              </a:lnSpc>
              <a:spcBef>
                <a:spcPts val="0"/>
              </a:spcBef>
              <a:buClr>
                <a:schemeClr val="dk1"/>
              </a:buClr>
              <a:buSzPct val="78571"/>
              <a:buFont typeface="Arial"/>
              <a:buNone/>
            </a:pPr>
            <a:r>
              <a:rPr lang="en" sz="1400">
                <a:solidFill>
                  <a:schemeClr val="dk1"/>
                </a:solidFill>
              </a:rPr>
              <a:t>- </a:t>
            </a:r>
            <a:r>
              <a:rPr lang="en">
                <a:solidFill>
                  <a:schemeClr val="dk1"/>
                </a:solidFill>
              </a:rPr>
              <a:t>Cancelled: ...hợp đồng đã bị hủy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5" name="Shape 45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solidFill>
                  <a:schemeClr val="dk1"/>
                </a:solidFill>
              </a:rPr>
              <a:t>Để quản lý các trạng thái của hợp đồng, chúng tôi thêm vào thực thể Contract một thuộc tính là Status</a:t>
            </a:r>
          </a:p>
          <a:p>
            <a:pPr indent="-228600" lvl="0" marL="457200" rtl="0">
              <a:lnSpc>
                <a:spcPct val="115000"/>
              </a:lnSpc>
              <a:spcBef>
                <a:spcPts val="0"/>
              </a:spcBef>
              <a:buChar char="-"/>
            </a:pPr>
            <a:r>
              <a:rPr lang="en">
                <a:solidFill>
                  <a:schemeClr val="dk1"/>
                </a:solidFill>
              </a:rPr>
              <a:t>Thuộc tính Status sẽ thể hiện sự thay đổi qua nhiều trạng thái khác nhau của hợp đồng.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5" name="Shape 47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sz="1200">
                <a:solidFill>
                  <a:schemeClr val="dk1"/>
                </a:solidFill>
                <a:latin typeface="Calibri"/>
                <a:ea typeface="Calibri"/>
                <a:cs typeface="Calibri"/>
                <a:sym typeface="Calibri"/>
              </a:rPr>
              <a:t>Để thể hiện một cách rõ ràng quá trình thay đổi trạng thái của hợp đồng, tôi xin trình bày bảng sơ đồ trạng thái của hợp đồng</a:t>
            </a:r>
          </a:p>
          <a:p>
            <a:pPr indent="-228600" lvl="0" marL="457200" rtl="0">
              <a:spcBef>
                <a:spcPts val="0"/>
              </a:spcBef>
              <a:buClr>
                <a:schemeClr val="dk1"/>
              </a:buClr>
              <a:buChar char="-"/>
            </a:pPr>
            <a:r>
              <a:rPr lang="en">
                <a:solidFill>
                  <a:schemeClr val="dk1"/>
                </a:solidFill>
              </a:rPr>
              <a:t>giải thích...</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2" name="Shape 492"/>
        <p:cNvGrpSpPr/>
        <p:nvPr/>
      </p:nvGrpSpPr>
      <p:grpSpPr>
        <a:xfrm>
          <a:off x="0" y="0"/>
          <a:ext cx="0" cy="0"/>
          <a:chOff x="0" y="0"/>
          <a:chExt cx="0" cy="0"/>
        </a:xfrm>
      </p:grpSpPr>
      <p:sp>
        <p:nvSpPr>
          <p:cNvPr id="493" name="Shape 49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94" name="Shape 49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Khi mới được đăng kí trạng thái của hợp đồng lúc này là chưa kích hoạt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 name="Shape 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t>Qua việc khảo sát và nghiên cứu nhóm chúng tôi xin đưa ra những vấn đề còn hạn chế trong việc sử dụng dịch vụ bảo hiểm hiện tại</a:t>
            </a:r>
          </a:p>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0" name="Shape 510"/>
        <p:cNvGrpSpPr/>
        <p:nvPr/>
      </p:nvGrpSpPr>
      <p:grpSpPr>
        <a:xfrm>
          <a:off x="0" y="0"/>
          <a:ext cx="0" cy="0"/>
          <a:chOff x="0" y="0"/>
          <a:chExt cx="0" cy="0"/>
        </a:xfrm>
      </p:grpSpPr>
      <p:sp>
        <p:nvSpPr>
          <p:cNvPr id="511" name="Shape 51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12" name="Shape 51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Sau đó khách hàng thanh toán phí cho hợp đồng trạng thái hợp đồng sẽ chuyển thành “chưa có thẻ”</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7" name="Shape 527"/>
        <p:cNvGrpSpPr/>
        <p:nvPr/>
      </p:nvGrpSpPr>
      <p:grpSpPr>
        <a:xfrm>
          <a:off x="0" y="0"/>
          <a:ext cx="0" cy="0"/>
          <a:chOff x="0" y="0"/>
          <a:chExt cx="0" cy="0"/>
        </a:xfrm>
      </p:grpSpPr>
      <p:sp>
        <p:nvSpPr>
          <p:cNvPr id="528" name="Shape 52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9" name="Shape 52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Nhân viên tiến hành in thẻ cho hợp đồng, trạng thái hợp đồng chuyển thành “sẵn sàng”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3" name="Shape 543"/>
        <p:cNvGrpSpPr/>
        <p:nvPr/>
      </p:nvGrpSpPr>
      <p:grpSpPr>
        <a:xfrm>
          <a:off x="0" y="0"/>
          <a:ext cx="0" cy="0"/>
          <a:chOff x="0" y="0"/>
          <a:chExt cx="0" cy="0"/>
        </a:xfrm>
      </p:grpSpPr>
      <p:sp>
        <p:nvSpPr>
          <p:cNvPr id="544" name="Shape 54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45" name="Shape 54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Sau một thời gian hoạt động hợp đồng quá ngày hết hiệu lực sẽ chuyển sang trạng thái “hết hạn” </a:t>
            </a:r>
          </a:p>
          <a:p>
            <a:pPr lvl="0" rtl="0">
              <a:spcBef>
                <a:spcPts val="0"/>
              </a:spcBef>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0" name="Shape 56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Tại thời điểm này khách hàng sẽ gia hạn cho hợp đồng</a:t>
            </a:r>
          </a:p>
          <a:p>
            <a:pPr indent="-228600" lvl="0" marL="457200" rtl="0">
              <a:spcBef>
                <a:spcPts val="0"/>
              </a:spcBef>
              <a:buClr>
                <a:schemeClr val="dk1"/>
              </a:buClr>
              <a:buChar char="-"/>
            </a:pPr>
            <a:r>
              <a:rPr lang="en">
                <a:solidFill>
                  <a:schemeClr val="dk1"/>
                </a:solidFill>
              </a:rPr>
              <a:t>Trạng thái của hợp đồng chuyển thành “sẵn sàng”</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2" name="Shape 57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Trong quá trình hoạt động,  hợp đồng ở những trạng thái “chưa có thẻ” hay “sẵn sàng” có yêu cầu hủy từ khách hàng sẽ chuyển sang trạng thái “yêu cầu hủy”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5" name="Shape 58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Nhân viên chấp nhận yêu cầu, hợp đồng sẽ chuyển sang trạng thái “đã hủy”</a:t>
            </a:r>
          </a:p>
          <a:p>
            <a:pPr indent="-228600" lvl="0" marL="457200" rtl="0">
              <a:spcBef>
                <a:spcPts val="0"/>
              </a:spcBef>
              <a:buClr>
                <a:schemeClr val="dk1"/>
              </a:buClr>
              <a:buChar char="-"/>
            </a:pPr>
            <a:r>
              <a:rPr lang="en">
                <a:solidFill>
                  <a:schemeClr val="dk1"/>
                </a:solidFill>
              </a:rPr>
              <a:t>Đây là trạng thái cuối cùng của hợp đồng trong hệ thống</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0" name="Shape 590"/>
        <p:cNvGrpSpPr/>
        <p:nvPr/>
      </p:nvGrpSpPr>
      <p:grpSpPr>
        <a:xfrm>
          <a:off x="0" y="0"/>
          <a:ext cx="0" cy="0"/>
          <a:chOff x="0" y="0"/>
          <a:chExt cx="0" cy="0"/>
        </a:xfrm>
      </p:grpSpPr>
      <p:sp>
        <p:nvSpPr>
          <p:cNvPr id="591" name="Shape 59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2" name="Shape 59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Ngoài ra trong hệ thống còn có một số sự thay đổi trạng thái khác</a:t>
            </a:r>
          </a:p>
          <a:p>
            <a:pPr indent="-228600" lvl="1" marL="914400" rtl="0">
              <a:spcBef>
                <a:spcPts val="0"/>
              </a:spcBef>
              <a:buClr>
                <a:schemeClr val="dk1"/>
              </a:buClr>
              <a:buChar char="-"/>
            </a:pPr>
            <a:r>
              <a:rPr lang="en">
                <a:solidFill>
                  <a:schemeClr val="dk1"/>
                </a:solidFill>
              </a:rPr>
              <a:t>Hợp đồng ở trạng thái “chưa kích hoạt” nếu không được thanh toán, quá 7ngày tính từ lúc đăng kí thành công hợp đồng sẽ chuyển sang trạng thái “đã hủy”</a:t>
            </a:r>
          </a:p>
          <a:p>
            <a:pPr indent="-228600" lvl="1" marL="914400" rtl="0">
              <a:spcBef>
                <a:spcPts val="0"/>
              </a:spcBef>
              <a:buClr>
                <a:schemeClr val="dk1"/>
              </a:buClr>
              <a:buChar char="-"/>
            </a:pPr>
            <a:r>
              <a:rPr lang="en">
                <a:solidFill>
                  <a:schemeClr val="dk1"/>
                </a:solidFill>
              </a:rPr>
              <a:t>Nhân viên có thể trưc tiếp hủy hợp đồng ở những trạng thái “chưa có thẻ” hay “sẵn sàng”</a:t>
            </a:r>
          </a:p>
          <a:p>
            <a:pPr indent="-228600" lvl="0" marL="457200" rtl="0">
              <a:spcBef>
                <a:spcPts val="0"/>
              </a:spcBef>
              <a:buClr>
                <a:schemeClr val="dk1"/>
              </a:buClr>
              <a:buChar char="-"/>
            </a:pPr>
            <a:r>
              <a:rPr lang="en">
                <a:solidFill>
                  <a:schemeClr val="dk1"/>
                </a:solidFill>
              </a:rPr>
              <a:t>Đây là sơ đồ chuyển đổi trạng thái của hợp đồng đầy đủ trong hệ thống của chúng tôi.</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9" name="Shape 599"/>
        <p:cNvGrpSpPr/>
        <p:nvPr/>
      </p:nvGrpSpPr>
      <p:grpSpPr>
        <a:xfrm>
          <a:off x="0" y="0"/>
          <a:ext cx="0" cy="0"/>
          <a:chOff x="0" y="0"/>
          <a:chExt cx="0" cy="0"/>
        </a:xfrm>
      </p:grpSpPr>
      <p:sp>
        <p:nvSpPr>
          <p:cNvPr id="600" name="Shape 60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1" name="Shape 60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0" name="Shape 610"/>
        <p:cNvGrpSpPr/>
        <p:nvPr/>
      </p:nvGrpSpPr>
      <p:grpSpPr>
        <a:xfrm>
          <a:off x="0" y="0"/>
          <a:ext cx="0" cy="0"/>
          <a:chOff x="0" y="0"/>
          <a:chExt cx="0" cy="0"/>
        </a:xfrm>
      </p:grpSpPr>
      <p:sp>
        <p:nvSpPr>
          <p:cNvPr id="611" name="Shape 61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12" name="Shape 61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tôi xin demo quá trình đăng ký hợp đồng mới và kiểm tra sự thay đổi trạng thái </a:t>
            </a:r>
            <a:r>
              <a:rPr lang="en">
                <a:solidFill>
                  <a:schemeClr val="dk1"/>
                </a:solidFill>
              </a:rPr>
              <a:t>của </a:t>
            </a:r>
            <a:r>
              <a:rPr lang="en"/>
              <a:t>hợp đồng.</a:t>
            </a:r>
          </a:p>
          <a:p>
            <a:pPr indent="-228600" lvl="0" marL="457200" rtl="0">
              <a:lnSpc>
                <a:spcPct val="115000"/>
              </a:lnSpc>
              <a:spcBef>
                <a:spcPts val="0"/>
              </a:spcBef>
              <a:buChar char="-"/>
            </a:pPr>
            <a:r>
              <a:rPr lang="en" sz="700">
                <a:solidFill>
                  <a:schemeClr val="dk1"/>
                </a:solidFill>
              </a:rPr>
              <a:t> </a:t>
            </a:r>
            <a:r>
              <a:rPr lang="en">
                <a:solidFill>
                  <a:schemeClr val="dk1"/>
                </a:solidFill>
              </a:rPr>
              <a:t>Anh Cao Thanh Lâm muốn đăng kí một hợp đồng mới.</a:t>
            </a:r>
          </a:p>
          <a:p>
            <a:pPr indent="-228600" lvl="0" marL="457200" rtl="0">
              <a:lnSpc>
                <a:spcPct val="115000"/>
              </a:lnSpc>
              <a:spcBef>
                <a:spcPts val="0"/>
              </a:spcBef>
              <a:buChar char="-"/>
            </a:pPr>
            <a:r>
              <a:rPr lang="en">
                <a:solidFill>
                  <a:schemeClr val="dk1"/>
                </a:solidFill>
              </a:rPr>
              <a:t>Anh Lâm sẽ vào trang chủ của hệ thống để đăng kí một hợp đồng mới</a:t>
            </a:r>
          </a:p>
          <a:p>
            <a:pPr lvl="0" rtl="0">
              <a:spcBef>
                <a:spcPts val="0"/>
              </a:spcBef>
              <a:buNone/>
            </a:pPr>
            <a:r>
              <a:t/>
            </a:r>
            <a:endParaRPr/>
          </a:p>
          <a:p>
            <a:pPr lvl="0" rtl="0">
              <a:spcBef>
                <a:spcPts val="0"/>
              </a:spcBef>
              <a:buNone/>
            </a:pPr>
            <a:r>
              <a:rPr b="1" lang="en"/>
              <a:t>Demo:</a:t>
            </a:r>
            <a:r>
              <a:rPr lang="en"/>
              <a:t> </a:t>
            </a:r>
          </a:p>
          <a:p>
            <a:pPr indent="-228600" lvl="0" marL="457200" rtl="0">
              <a:spcBef>
                <a:spcPts val="0"/>
              </a:spcBef>
              <a:buAutoNum type="arabicPeriod"/>
            </a:pPr>
            <a:r>
              <a:rPr lang="en"/>
              <a:t>Guest create contract</a:t>
            </a:r>
          </a:p>
          <a:p>
            <a:pPr indent="-228600" lvl="0" marL="457200" rtl="0">
              <a:spcBef>
                <a:spcPts val="0"/>
              </a:spcBef>
              <a:buAutoNum type="arabicPeriod"/>
            </a:pPr>
            <a:r>
              <a:rPr lang="en"/>
              <a:t>Staff được notify, check hợp đồng thì thấy status = pending</a:t>
            </a:r>
          </a:p>
          <a:p>
            <a:pPr indent="-228600" lvl="0" marL="457200" rtl="0">
              <a:spcBef>
                <a:spcPts val="0"/>
              </a:spcBef>
              <a:buAutoNum type="arabicPeriod"/>
            </a:pPr>
            <a:r>
              <a:rPr lang="en"/>
              <a:t>Guest thanh toán hợp đồng</a:t>
            </a:r>
          </a:p>
          <a:p>
            <a:pPr indent="-228600" lvl="0" marL="457200" rtl="0">
              <a:spcBef>
                <a:spcPts val="0"/>
              </a:spcBef>
              <a:buAutoNum type="arabicPeriod"/>
            </a:pPr>
            <a:r>
              <a:rPr lang="en"/>
              <a:t>Customer check status = no card</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1" name="Shape 621"/>
        <p:cNvGrpSpPr/>
        <p:nvPr/>
      </p:nvGrpSpPr>
      <p:grpSpPr>
        <a:xfrm>
          <a:off x="0" y="0"/>
          <a:ext cx="0" cy="0"/>
          <a:chOff x="0" y="0"/>
          <a:chExt cx="0" cy="0"/>
        </a:xfrm>
      </p:grpSpPr>
      <p:sp>
        <p:nvSpPr>
          <p:cNvPr id="622" name="Shape 62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23" name="Shape 62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khi anh Lâm đã hoàn tất đăng kí</a:t>
            </a:r>
          </a:p>
          <a:p>
            <a:pPr indent="-228600" lvl="1" marL="914400" rtl="0">
              <a:spcBef>
                <a:spcPts val="0"/>
              </a:spcBef>
              <a:buChar char="-"/>
            </a:pPr>
            <a:r>
              <a:rPr lang="en"/>
              <a:t>Hệ thống sẽ gởi thông báo cho nhân viên về hợp đồng mới được đăng ký</a:t>
            </a:r>
          </a:p>
          <a:p>
            <a:pPr indent="-228600" lvl="1" marL="914400" rtl="0">
              <a:spcBef>
                <a:spcPts val="0"/>
              </a:spcBef>
              <a:buChar char="-"/>
            </a:pPr>
            <a:r>
              <a:rPr lang="en"/>
              <a:t>Trạng thái của hợp đồng lúc này là “Chưa kích hoạt”</a:t>
            </a:r>
          </a:p>
          <a:p>
            <a:pPr indent="-228600" lvl="1" marL="914400" rtl="0">
              <a:spcBef>
                <a:spcPts val="0"/>
              </a:spcBef>
              <a:buChar char="-"/>
            </a:pPr>
            <a:r>
              <a:rPr lang="en"/>
              <a:t>Tôi xin chuyển qua giao diện nhân viên để kiểm tra trạng thái của hợp đồng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 name="Shape 6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t>Thứ nhất việc</a:t>
            </a:r>
          </a:p>
          <a:p>
            <a:pPr indent="-228600" lvl="1" marL="914400" rtl="0">
              <a:lnSpc>
                <a:spcPct val="115000"/>
              </a:lnSpc>
              <a:spcBef>
                <a:spcPts val="0"/>
              </a:spcBef>
              <a:buClr>
                <a:schemeClr val="dk1"/>
              </a:buClr>
              <a:buChar char="-"/>
            </a:pPr>
            <a:r>
              <a:rPr lang="en">
                <a:solidFill>
                  <a:schemeClr val="dk1"/>
                </a:solidFill>
              </a:rPr>
              <a:t>Khách hàng sữ dụng dịch vụ bảo hiểm thường hay quên ngày hết hạn của bảo hiểm, đây là việc rất khó tránh khỏi. Điều này dẫn tới việc KH sẽ bị mất quyền lợi bảo hiểm khi xảy ra sự cố, đồng thời KH có thể bị CSGT xử phạt hành chính khi tham gia giao thông.</a:t>
            </a:r>
          </a:p>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1" name="Shape 631"/>
        <p:cNvGrpSpPr/>
        <p:nvPr/>
      </p:nvGrpSpPr>
      <p:grpSpPr>
        <a:xfrm>
          <a:off x="0" y="0"/>
          <a:ext cx="0" cy="0"/>
          <a:chOff x="0" y="0"/>
          <a:chExt cx="0" cy="0"/>
        </a:xfrm>
      </p:grpSpPr>
      <p:sp>
        <p:nvSpPr>
          <p:cNvPr id="632" name="Shape 63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33" name="Shape 63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Tiếp theo, anh Lâm thực hiện thanh toán cho hợp đồng vừa đăng ký</a:t>
            </a:r>
          </a:p>
          <a:p>
            <a:pPr indent="-228600" lvl="0" marL="457200" rtl="0">
              <a:spcBef>
                <a:spcPts val="0"/>
              </a:spcBef>
              <a:buChar char="-"/>
            </a:pPr>
            <a:r>
              <a:rPr lang="en"/>
              <a:t>Lúc này, trạng thái của hợp đồng sẽ là chưa có thẻ</a:t>
            </a:r>
          </a:p>
          <a:p>
            <a:pPr indent="-228600" lvl="0" marL="457200" rtl="0">
              <a:spcBef>
                <a:spcPts val="0"/>
              </a:spcBef>
              <a:buChar char="-"/>
            </a:pPr>
            <a:r>
              <a:rPr lang="en"/>
              <a:t>Sau đây, tôi xin được thanh toán cho hợp đồng của anh Lâm.</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0" name="Shape 640"/>
        <p:cNvGrpSpPr/>
        <p:nvPr/>
      </p:nvGrpSpPr>
      <p:grpSpPr>
        <a:xfrm>
          <a:off x="0" y="0"/>
          <a:ext cx="0" cy="0"/>
          <a:chOff x="0" y="0"/>
          <a:chExt cx="0" cy="0"/>
        </a:xfrm>
      </p:grpSpPr>
      <p:sp>
        <p:nvSpPr>
          <p:cNvPr id="641" name="Shape 64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2" name="Shape 64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Như vậy là tôi đã demo xong việc đăng ký hợp đồng mới và thực hiện thanh toán trực tuyến qua PayPal</a:t>
            </a:r>
          </a:p>
          <a:p>
            <a:pPr indent="-228600" lvl="0" marL="457200" rtl="0">
              <a:spcBef>
                <a:spcPts val="0"/>
              </a:spcBef>
              <a:buClr>
                <a:schemeClr val="dk1"/>
              </a:buClr>
              <a:buChar char="-"/>
            </a:pPr>
            <a:r>
              <a:rPr lang="en">
                <a:solidFill>
                  <a:schemeClr val="dk1"/>
                </a:solidFill>
              </a:rPr>
              <a:t>Trạng thái của hợp đồng hiện tại là Chưa có thẻ.</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6" name="Shape 646"/>
        <p:cNvGrpSpPr/>
        <p:nvPr/>
      </p:nvGrpSpPr>
      <p:grpSpPr>
        <a:xfrm>
          <a:off x="0" y="0"/>
          <a:ext cx="0" cy="0"/>
          <a:chOff x="0" y="0"/>
          <a:chExt cx="0" cy="0"/>
        </a:xfrm>
      </p:grpSpPr>
      <p:sp>
        <p:nvSpPr>
          <p:cNvPr id="647" name="Shape 64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8" name="Shape 6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Tiếp theo, tôi xin giới thiệu </a:t>
            </a:r>
            <a:r>
              <a:rPr b="1" lang="en"/>
              <a:t>hình thức thẻ bảo hiểm mới</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7" name="Shape 657"/>
        <p:cNvGrpSpPr/>
        <p:nvPr/>
      </p:nvGrpSpPr>
      <p:grpSpPr>
        <a:xfrm>
          <a:off x="0" y="0"/>
          <a:ext cx="0" cy="0"/>
          <a:chOff x="0" y="0"/>
          <a:chExt cx="0" cy="0"/>
        </a:xfrm>
      </p:grpSpPr>
      <p:sp>
        <p:nvSpPr>
          <p:cNvPr id="658" name="Shape 65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59" name="Shape 6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Thay vì dùng </a:t>
            </a:r>
            <a:r>
              <a:rPr b="1" lang="en"/>
              <a:t>giấy </a:t>
            </a:r>
            <a:r>
              <a:rPr lang="en"/>
              <a:t>như hệ thống vật lý hiện tại, nhóm chúng tôi đưa ra giải pháp sử dụng </a:t>
            </a:r>
            <a:r>
              <a:rPr b="1" lang="en"/>
              <a:t>thẻ NFC </a:t>
            </a:r>
            <a:r>
              <a:rPr lang="en"/>
              <a:t>để sử dụng làm </a:t>
            </a:r>
            <a:r>
              <a:rPr b="1" lang="en"/>
              <a:t>thẻ chứng nhận bảo hiểm</a:t>
            </a:r>
            <a:r>
              <a:rPr lang="en"/>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7" name="Shape 667"/>
        <p:cNvGrpSpPr/>
        <p:nvPr/>
      </p:nvGrpSpPr>
      <p:grpSpPr>
        <a:xfrm>
          <a:off x="0" y="0"/>
          <a:ext cx="0" cy="0"/>
          <a:chOff x="0" y="0"/>
          <a:chExt cx="0" cy="0"/>
        </a:xfrm>
      </p:grpSpPr>
      <p:sp>
        <p:nvSpPr>
          <p:cNvPr id="668" name="Shape 66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9" name="Shape 66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Thẻ NFC chứa mã số bảo mật </a:t>
            </a:r>
            <a:r>
              <a:rPr b="1" lang="en">
                <a:solidFill>
                  <a:schemeClr val="dk1"/>
                </a:solidFill>
              </a:rPr>
              <a:t>Manufacture ID</a:t>
            </a:r>
            <a:r>
              <a:rPr lang="en">
                <a:solidFill>
                  <a:schemeClr val="dk1"/>
                </a:solidFill>
              </a:rPr>
              <a:t>, mã số này là </a:t>
            </a:r>
            <a:r>
              <a:rPr b="1" lang="en">
                <a:solidFill>
                  <a:schemeClr val="dk1"/>
                </a:solidFill>
              </a:rPr>
              <a:t>duy nhất</a:t>
            </a:r>
            <a:r>
              <a:rPr lang="en">
                <a:solidFill>
                  <a:schemeClr val="dk1"/>
                </a:solidFill>
              </a:rPr>
              <a:t>, được gắn cho thẻ </a:t>
            </a:r>
            <a:r>
              <a:rPr b="1" lang="en">
                <a:solidFill>
                  <a:schemeClr val="dk1"/>
                </a:solidFill>
              </a:rPr>
              <a:t>lúc sản xuất</a:t>
            </a:r>
            <a:r>
              <a:rPr lang="en">
                <a:solidFill>
                  <a:schemeClr val="dk1"/>
                </a:solidFill>
              </a:rPr>
              <a:t>.</a:t>
            </a:r>
          </a:p>
          <a:p>
            <a:pPr indent="-228600" lvl="0" marL="457200" rtl="0">
              <a:spcBef>
                <a:spcPts val="0"/>
              </a:spcBef>
              <a:buClr>
                <a:schemeClr val="dk1"/>
              </a:buClr>
              <a:buChar char="-"/>
            </a:pPr>
            <a:r>
              <a:rPr lang="en">
                <a:solidFill>
                  <a:schemeClr val="dk1"/>
                </a:solidFill>
              </a:rPr>
              <a:t>Chúng tôi </a:t>
            </a:r>
            <a:r>
              <a:rPr b="1" lang="en">
                <a:solidFill>
                  <a:schemeClr val="dk1"/>
                </a:solidFill>
              </a:rPr>
              <a:t>sử dụng mã số </a:t>
            </a:r>
            <a:r>
              <a:rPr lang="en">
                <a:solidFill>
                  <a:schemeClr val="dk1"/>
                </a:solidFill>
              </a:rPr>
              <a:t>này để </a:t>
            </a:r>
            <a:r>
              <a:rPr b="1" lang="en">
                <a:solidFill>
                  <a:schemeClr val="dk1"/>
                </a:solidFill>
              </a:rPr>
              <a:t>phân biệt </a:t>
            </a:r>
            <a:r>
              <a:rPr lang="en">
                <a:solidFill>
                  <a:schemeClr val="dk1"/>
                </a:solidFill>
              </a:rPr>
              <a:t>giữa các thẻ với nhau, đồng thời </a:t>
            </a:r>
            <a:r>
              <a:rPr b="1" lang="en">
                <a:solidFill>
                  <a:schemeClr val="dk1"/>
                </a:solidFill>
              </a:rPr>
              <a:t>đảm bảo tính bảo mật </a:t>
            </a:r>
            <a:r>
              <a:rPr lang="en">
                <a:solidFill>
                  <a:schemeClr val="dk1"/>
                </a:solidFill>
              </a:rPr>
              <a:t>trong quá trình kiểm tra tính hợp lệ của thẻ.</a:t>
            </a:r>
          </a:p>
          <a:p>
            <a:pPr>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0" name="Shape 680"/>
        <p:cNvGrpSpPr/>
        <p:nvPr/>
      </p:nvGrpSpPr>
      <p:grpSpPr>
        <a:xfrm>
          <a:off x="0" y="0"/>
          <a:ext cx="0" cy="0"/>
          <a:chOff x="0" y="0"/>
          <a:chExt cx="0" cy="0"/>
        </a:xfrm>
      </p:grpSpPr>
      <p:sp>
        <p:nvSpPr>
          <p:cNvPr id="681" name="Shape 68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2" name="Shape 6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Để </a:t>
            </a:r>
            <a:r>
              <a:rPr b="1" lang="en">
                <a:solidFill>
                  <a:schemeClr val="dk1"/>
                </a:solidFill>
              </a:rPr>
              <a:t>đọc và ghi </a:t>
            </a:r>
            <a:r>
              <a:rPr lang="en">
                <a:solidFill>
                  <a:schemeClr val="dk1"/>
                </a:solidFill>
              </a:rPr>
              <a:t>dữ liệu vào thẻ, chúng tôi sử dụng </a:t>
            </a:r>
            <a:r>
              <a:rPr b="1" lang="en">
                <a:solidFill>
                  <a:schemeClr val="dk1"/>
                </a:solidFill>
              </a:rPr>
              <a:t>kỹ thuật </a:t>
            </a:r>
            <a:r>
              <a:rPr lang="en">
                <a:solidFill>
                  <a:schemeClr val="dk1"/>
                </a:solidFill>
              </a:rPr>
              <a:t>đọc ghi dữ liệu trên thẻ NFC sử dụng thiết bị Smartphone chạy hệ điều hành Android.</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8" name="Shape 698"/>
        <p:cNvGrpSpPr/>
        <p:nvPr/>
      </p:nvGrpSpPr>
      <p:grpSpPr>
        <a:xfrm>
          <a:off x="0" y="0"/>
          <a:ext cx="0" cy="0"/>
          <a:chOff x="0" y="0"/>
          <a:chExt cx="0" cy="0"/>
        </a:xfrm>
      </p:grpSpPr>
      <p:sp>
        <p:nvSpPr>
          <p:cNvPr id="699" name="Shape 69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00" name="Shape 70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tôi xin trình bày về cách hoạt động của thẻ trong hệ thống.</a:t>
            </a:r>
          </a:p>
          <a:p>
            <a:pPr indent="-228600" lvl="0" marL="457200" rtl="0">
              <a:spcBef>
                <a:spcPts val="0"/>
              </a:spcBef>
              <a:buChar char="-"/>
            </a:pPr>
            <a:r>
              <a:rPr lang="en"/>
              <a:t>Từ thông tin của thẻ NFC, chúng tôi tạo ra thực thể Card gồm </a:t>
            </a:r>
            <a:r>
              <a:rPr b="1" lang="en"/>
              <a:t>Manufacture ID </a:t>
            </a:r>
            <a:r>
              <a:rPr lang="en"/>
              <a:t>(</a:t>
            </a:r>
            <a:r>
              <a:rPr b="1" lang="en"/>
              <a:t>gọi tắt </a:t>
            </a:r>
            <a:r>
              <a:rPr lang="en"/>
              <a:t>là CardID) của thẻ</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2" name="Shape 722"/>
        <p:cNvGrpSpPr/>
        <p:nvPr/>
      </p:nvGrpSpPr>
      <p:grpSpPr>
        <a:xfrm>
          <a:off x="0" y="0"/>
          <a:ext cx="0" cy="0"/>
          <a:chOff x="0" y="0"/>
          <a:chExt cx="0" cy="0"/>
        </a:xfrm>
      </p:grpSpPr>
      <p:sp>
        <p:nvSpPr>
          <p:cNvPr id="723" name="Shape 72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4" name="Shape 72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Thông tin của thẻ được </a:t>
            </a:r>
            <a:r>
              <a:rPr b="1" lang="en"/>
              <a:t>liên kết </a:t>
            </a:r>
            <a:r>
              <a:rPr lang="en"/>
              <a:t>với khách hàng, thể hiện </a:t>
            </a:r>
            <a:r>
              <a:rPr b="1" lang="en"/>
              <a:t>quan hệ </a:t>
            </a:r>
            <a:r>
              <a:rPr lang="en"/>
              <a:t>một khách hàng sở hữu một thẻ.</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9" name="Shape 749"/>
        <p:cNvGrpSpPr/>
        <p:nvPr/>
      </p:nvGrpSpPr>
      <p:grpSpPr>
        <a:xfrm>
          <a:off x="0" y="0"/>
          <a:ext cx="0" cy="0"/>
          <a:chOff x="0" y="0"/>
          <a:chExt cx="0" cy="0"/>
        </a:xfrm>
      </p:grpSpPr>
      <p:sp>
        <p:nvSpPr>
          <p:cNvPr id="750" name="Shape 75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51" name="Shape 75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Chúng tôi nhận thấy, trong quá trình sử dụng, khách hàng có thể </a:t>
            </a:r>
            <a:r>
              <a:rPr b="1" lang="en"/>
              <a:t>làm mất </a:t>
            </a:r>
            <a:r>
              <a:rPr lang="en"/>
              <a:t>thẻ, hoặc trường hợp thẻ </a:t>
            </a:r>
            <a:r>
              <a:rPr b="1" lang="en"/>
              <a:t>bị hư hỏng</a:t>
            </a:r>
            <a:r>
              <a:rPr lang="en"/>
              <a:t>, khách hàng sẽ có nhu cầu đổi </a:t>
            </a:r>
            <a:r>
              <a:rPr b="1" lang="en"/>
              <a:t>thẻ mới</a:t>
            </a:r>
            <a:r>
              <a:rPr lang="en"/>
              <a:t>.</a:t>
            </a:r>
          </a:p>
          <a:p>
            <a:pPr indent="-228600" lvl="0" marL="457200" rtl="0">
              <a:spcBef>
                <a:spcPts val="0"/>
              </a:spcBef>
              <a:buChar char="-"/>
            </a:pPr>
            <a:r>
              <a:rPr lang="en"/>
              <a:t>Lúc này công ty bảo hiểm có thể cấp một </a:t>
            </a:r>
            <a:r>
              <a:rPr b="1" lang="en"/>
              <a:t>thẻ khác </a:t>
            </a:r>
            <a:r>
              <a:rPr lang="en"/>
              <a:t>với ID khác cho khách hàng, và thẻ cũ sẽ bị </a:t>
            </a:r>
            <a:r>
              <a:rPr b="1" lang="en"/>
              <a:t>vô hiệu hóa</a:t>
            </a:r>
            <a:r>
              <a:rPr lang="en"/>
              <a:t>.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4" name="Shape 774"/>
        <p:cNvGrpSpPr/>
        <p:nvPr/>
      </p:nvGrpSpPr>
      <p:grpSpPr>
        <a:xfrm>
          <a:off x="0" y="0"/>
          <a:ext cx="0" cy="0"/>
          <a:chOff x="0" y="0"/>
          <a:chExt cx="0" cy="0"/>
        </a:xfrm>
      </p:grpSpPr>
      <p:sp>
        <p:nvSpPr>
          <p:cNvPr id="775" name="Shape 77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76" name="Shape 77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Do đó chúng tôi sửa quan hệ thành một khách hàng có thể sở hữu </a:t>
            </a:r>
            <a:r>
              <a:rPr b="1" lang="en"/>
              <a:t>nhiều thẻ</a:t>
            </a:r>
            <a:r>
              <a:rPr lang="en"/>
              <a:t>, tuy nhiên tại một thời điểm chỉ có </a:t>
            </a:r>
            <a:r>
              <a:rPr b="1" lang="en"/>
              <a:t>một thẻ </a:t>
            </a:r>
            <a:r>
              <a:rPr lang="en"/>
              <a:t>hoạt động mà thôi.</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1" name="Shape 8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t>Thứ hai</a:t>
            </a:r>
          </a:p>
          <a:p>
            <a:pPr indent="-228600" lvl="1" marL="914400" rtl="0">
              <a:lnSpc>
                <a:spcPct val="115000"/>
              </a:lnSpc>
              <a:spcBef>
                <a:spcPts val="0"/>
              </a:spcBef>
              <a:buClr>
                <a:schemeClr val="dk1"/>
              </a:buClr>
              <a:buChar char="-"/>
            </a:pPr>
            <a:r>
              <a:rPr lang="en">
                <a:solidFill>
                  <a:schemeClr val="dk1"/>
                </a:solidFill>
              </a:rPr>
              <a:t>Khi  hợp đồng BH hết hạn thì KH phải trực tiếp đến cty hoặc đại lý để đăng ký bảo hiểm mới, vì hiện tại chưa có cơ chế gia hạn hợp đồng cũ..</a:t>
            </a:r>
          </a:p>
          <a:p>
            <a:pPr>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7" name="Shape 817"/>
        <p:cNvGrpSpPr/>
        <p:nvPr/>
      </p:nvGrpSpPr>
      <p:grpSpPr>
        <a:xfrm>
          <a:off x="0" y="0"/>
          <a:ext cx="0" cy="0"/>
          <a:chOff x="0" y="0"/>
          <a:chExt cx="0" cy="0"/>
        </a:xfrm>
      </p:grpSpPr>
      <p:sp>
        <p:nvSpPr>
          <p:cNvPr id="818" name="Shape 81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19" name="Shape 81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a:spcBef>
                <a:spcPts val="0"/>
              </a:spcBef>
              <a:buClr>
                <a:schemeClr val="dk1"/>
              </a:buClr>
              <a:buChar char="-"/>
            </a:pPr>
            <a:r>
              <a:rPr lang="en">
                <a:solidFill>
                  <a:schemeClr val="dk1"/>
                </a:solidFill>
              </a:rPr>
              <a:t>Chúng tôi lại nhận thấy, những thẻ đã bị vô hiệu hóa vì lý do bị mất nếu tìm lại được, hoặc bị hư hỏng mà sửa chữa được, thì những thẻ này có thể được cấp lại cho khách hàng khác để tiết kiệm chi phí.</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2" name="Shape 842"/>
        <p:cNvGrpSpPr/>
        <p:nvPr/>
      </p:nvGrpSpPr>
      <p:grpSpPr>
        <a:xfrm>
          <a:off x="0" y="0"/>
          <a:ext cx="0" cy="0"/>
          <a:chOff x="0" y="0"/>
          <a:chExt cx="0" cy="0"/>
        </a:xfrm>
      </p:grpSpPr>
      <p:sp>
        <p:nvSpPr>
          <p:cNvPr id="843" name="Shape 84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44" name="Shape 8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Từ đó, chúng tôi quyết định sửa quan hệ thành </a:t>
            </a:r>
            <a:r>
              <a:rPr b="1" lang="en">
                <a:solidFill>
                  <a:schemeClr val="dk1"/>
                </a:solidFill>
              </a:rPr>
              <a:t>một thẻ </a:t>
            </a:r>
            <a:r>
              <a:rPr lang="en">
                <a:solidFill>
                  <a:schemeClr val="dk1"/>
                </a:solidFill>
              </a:rPr>
              <a:t>có thể được sở hữu bởi </a:t>
            </a:r>
            <a:r>
              <a:rPr b="1" lang="en">
                <a:solidFill>
                  <a:schemeClr val="dk1"/>
                </a:solidFill>
              </a:rPr>
              <a:t>nhiều khách hàng</a:t>
            </a:r>
            <a:r>
              <a:rPr lang="en">
                <a:solidFill>
                  <a:schemeClr val="dk1"/>
                </a:solidFill>
              </a:rPr>
              <a:t>, tuy nhiên tại </a:t>
            </a:r>
            <a:r>
              <a:rPr b="1" lang="en">
                <a:solidFill>
                  <a:schemeClr val="dk1"/>
                </a:solidFill>
              </a:rPr>
              <a:t>một thời điểm </a:t>
            </a:r>
            <a:r>
              <a:rPr lang="en">
                <a:solidFill>
                  <a:schemeClr val="dk1"/>
                </a:solidFill>
              </a:rPr>
              <a:t>thì một thẻ chỉ thuộc về một khách hàng mà thôi.</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4" name="Shape 874"/>
        <p:cNvGrpSpPr/>
        <p:nvPr/>
      </p:nvGrpSpPr>
      <p:grpSpPr>
        <a:xfrm>
          <a:off x="0" y="0"/>
          <a:ext cx="0" cy="0"/>
          <a:chOff x="0" y="0"/>
          <a:chExt cx="0" cy="0"/>
        </a:xfrm>
      </p:grpSpPr>
      <p:sp>
        <p:nvSpPr>
          <p:cNvPr id="875" name="Shape 87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76" name="Shape 87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Như vậy, quan hệ giữa khách hàng và thẻ là </a:t>
            </a:r>
            <a:r>
              <a:rPr b="1" lang="en">
                <a:solidFill>
                  <a:schemeClr val="dk1"/>
                </a:solidFill>
              </a:rPr>
              <a:t>nhiều-nhiều</a:t>
            </a:r>
            <a:r>
              <a:rPr lang="en">
                <a:solidFill>
                  <a:schemeClr val="dk1"/>
                </a:solidFill>
              </a:rPr>
              <a:t>.</a:t>
            </a:r>
          </a:p>
          <a:p>
            <a:pPr indent="-228600" lvl="0" marL="457200" rtl="0">
              <a:spcBef>
                <a:spcPts val="0"/>
              </a:spcBef>
              <a:buClr>
                <a:schemeClr val="dk1"/>
              </a:buClr>
              <a:buChar char="-"/>
            </a:pPr>
            <a:r>
              <a:rPr lang="en">
                <a:solidFill>
                  <a:schemeClr val="dk1"/>
                </a:solidFill>
              </a:rPr>
              <a:t>Chúng tôi tạo ra một thực thể mới là “CardInstance”, thực thể này thể hiện </a:t>
            </a:r>
            <a:r>
              <a:rPr b="1" lang="en">
                <a:solidFill>
                  <a:schemeClr val="dk1"/>
                </a:solidFill>
              </a:rPr>
              <a:t>một lần cấp phát thẻ </a:t>
            </a:r>
            <a:r>
              <a:rPr lang="en">
                <a:solidFill>
                  <a:schemeClr val="dk1"/>
                </a:solidFill>
              </a:rPr>
              <a:t>cho một khách hàng.</a:t>
            </a:r>
          </a:p>
          <a:p>
            <a:pPr indent="-228600" lvl="0" marL="457200" rtl="0">
              <a:spcBef>
                <a:spcPts val="0"/>
              </a:spcBef>
              <a:buClr>
                <a:schemeClr val="dk1"/>
              </a:buClr>
              <a:buChar char="-"/>
            </a:pPr>
            <a:r>
              <a:rPr lang="en">
                <a:solidFill>
                  <a:schemeClr val="dk1"/>
                </a:solidFill>
              </a:rPr>
              <a:t>Thực thể CardInstance lưu trữ những thông tin bao gồm: thẻ nào </a:t>
            </a:r>
            <a:r>
              <a:rPr b="1" lang="en">
                <a:solidFill>
                  <a:schemeClr val="dk1"/>
                </a:solidFill>
              </a:rPr>
              <a:t>thuộc về </a:t>
            </a:r>
            <a:r>
              <a:rPr lang="en">
                <a:solidFill>
                  <a:schemeClr val="dk1"/>
                </a:solidFill>
              </a:rPr>
              <a:t>khách hàng nào, ngày </a:t>
            </a:r>
            <a:r>
              <a:rPr b="1" lang="en">
                <a:solidFill>
                  <a:schemeClr val="dk1"/>
                </a:solidFill>
              </a:rPr>
              <a:t>bắt đầu </a:t>
            </a:r>
            <a:r>
              <a:rPr lang="en">
                <a:solidFill>
                  <a:schemeClr val="dk1"/>
                </a:solidFill>
              </a:rPr>
              <a:t>kích hoạt thẻ và ngày </a:t>
            </a:r>
            <a:r>
              <a:rPr b="1" lang="en">
                <a:solidFill>
                  <a:schemeClr val="dk1"/>
                </a:solidFill>
              </a:rPr>
              <a:t>bị ngưng kích hoạt</a:t>
            </a:r>
            <a:r>
              <a:rPr lang="en">
                <a:solidFill>
                  <a:schemeClr val="dk1"/>
                </a:solidFill>
              </a:rPr>
              <a:t>.</a:t>
            </a:r>
          </a:p>
          <a:p>
            <a:pPr indent="-228600" lvl="0" marL="457200" rtl="0">
              <a:spcBef>
                <a:spcPts val="0"/>
              </a:spcBef>
              <a:buClr>
                <a:schemeClr val="dk1"/>
              </a:buClr>
              <a:buChar char="-"/>
            </a:pPr>
            <a:r>
              <a:rPr lang="en">
                <a:solidFill>
                  <a:schemeClr val="dk1"/>
                </a:solidFill>
              </a:rPr>
              <a:t>Ở đây có ràng buộc: tại </a:t>
            </a:r>
            <a:r>
              <a:rPr b="1" lang="en">
                <a:solidFill>
                  <a:schemeClr val="dk1"/>
                </a:solidFill>
              </a:rPr>
              <a:t>một thời điểm</a:t>
            </a:r>
            <a:r>
              <a:rPr lang="en">
                <a:solidFill>
                  <a:schemeClr val="dk1"/>
                </a:solidFill>
              </a:rPr>
              <a:t>, một khách hàng chỉ có một CardInstance hoạt động, và mỗi thẻ cũng chỉ có một CardInstance hoạt động.</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2" name="Shape 912"/>
        <p:cNvGrpSpPr/>
        <p:nvPr/>
      </p:nvGrpSpPr>
      <p:grpSpPr>
        <a:xfrm>
          <a:off x="0" y="0"/>
          <a:ext cx="0" cy="0"/>
          <a:chOff x="0" y="0"/>
          <a:chExt cx="0" cy="0"/>
        </a:xfrm>
      </p:grpSpPr>
      <p:sp>
        <p:nvSpPr>
          <p:cNvPr id="913" name="Shape 91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14" name="Shape 91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Như vậy đây là mối quan hệ mà chúng tôi có được giữa Khách hàng, Thẻ và Hợp đồng.</a:t>
            </a:r>
          </a:p>
          <a:p>
            <a:pPr indent="-228600" lvl="0" marL="457200" rtl="0">
              <a:spcBef>
                <a:spcPts val="0"/>
              </a:spcBef>
              <a:buClr>
                <a:schemeClr val="dk1"/>
              </a:buClr>
              <a:buChar char="-"/>
            </a:pPr>
            <a:r>
              <a:rPr lang="en">
                <a:solidFill>
                  <a:schemeClr val="dk1"/>
                </a:solidFill>
              </a:rPr>
              <a:t>Tiếp theo tôi xin thể hiện mối quan hệ giữa CardInstance và hợp đồng.</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6" name="Shape 946"/>
        <p:cNvGrpSpPr/>
        <p:nvPr/>
      </p:nvGrpSpPr>
      <p:grpSpPr>
        <a:xfrm>
          <a:off x="0" y="0"/>
          <a:ext cx="0" cy="0"/>
          <a:chOff x="0" y="0"/>
          <a:chExt cx="0" cy="0"/>
        </a:xfrm>
      </p:grpSpPr>
      <p:sp>
        <p:nvSpPr>
          <p:cNvPr id="947" name="Shape 94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48" name="Shape 94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Trên thực tế, một khách hàng có thể cùng lúc </a:t>
            </a:r>
            <a:r>
              <a:rPr b="1" lang="en"/>
              <a:t>sở hữu nhiều xe máy </a:t>
            </a:r>
            <a:r>
              <a:rPr lang="en"/>
              <a:t>tương đương với </a:t>
            </a:r>
            <a:r>
              <a:rPr b="1" lang="en"/>
              <a:t>nhiều hợp đồng </a:t>
            </a:r>
            <a:r>
              <a:rPr lang="en"/>
              <a:t>khác nhau.</a:t>
            </a:r>
          </a:p>
          <a:p>
            <a:pPr indent="-228600" lvl="0" marL="457200" rtl="0">
              <a:spcBef>
                <a:spcPts val="0"/>
              </a:spcBef>
              <a:buChar char="-"/>
            </a:pPr>
            <a:r>
              <a:rPr lang="en"/>
              <a:t>Lúc này ứng với </a:t>
            </a:r>
            <a:r>
              <a:rPr b="1" lang="en"/>
              <a:t>mỗi hợp đồng</a:t>
            </a:r>
            <a:r>
              <a:rPr lang="en"/>
              <a:t>, KH cần có một thẻ bảo hiểm </a:t>
            </a:r>
            <a:r>
              <a:rPr b="1" lang="en"/>
              <a:t>riêng </a:t>
            </a:r>
            <a:r>
              <a:rPr lang="en"/>
              <a:t>cho hợp đồng đó {cần dẫn nguồn</a:t>
            </a:r>
            <a:r>
              <a:rPr lang="en">
                <a:solidFill>
                  <a:schemeClr val="dk1"/>
                </a:solidFill>
              </a:rPr>
              <a:t> luật</a:t>
            </a:r>
            <a:r>
              <a:rPr lang="en"/>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9" name="Shape 989"/>
        <p:cNvGrpSpPr/>
        <p:nvPr/>
      </p:nvGrpSpPr>
      <p:grpSpPr>
        <a:xfrm>
          <a:off x="0" y="0"/>
          <a:ext cx="0" cy="0"/>
          <a:chOff x="0" y="0"/>
          <a:chExt cx="0" cy="0"/>
        </a:xfrm>
      </p:grpSpPr>
      <p:sp>
        <p:nvSpPr>
          <p:cNvPr id="990" name="Shape 99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91" name="Shape 99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Để thể hiện thông tin này, chúng tôi </a:t>
            </a:r>
            <a:r>
              <a:rPr b="1" lang="en">
                <a:solidFill>
                  <a:schemeClr val="dk1"/>
                </a:solidFill>
              </a:rPr>
              <a:t>thêm một quan hệ </a:t>
            </a:r>
            <a:r>
              <a:rPr lang="en">
                <a:solidFill>
                  <a:schemeClr val="dk1"/>
                </a:solidFill>
              </a:rPr>
              <a:t>giữa CardInstance và Contract với ý nghĩa: khi được cấp phát thì thẻ này được gán cho hợp đồng nào.</a:t>
            </a:r>
          </a:p>
          <a:p>
            <a:pPr indent="-228600" lvl="0" marL="457200" rtl="0">
              <a:spcBef>
                <a:spcPts val="0"/>
              </a:spcBef>
              <a:buClr>
                <a:schemeClr val="dk1"/>
              </a:buClr>
              <a:buChar char="-"/>
            </a:pPr>
            <a:r>
              <a:rPr lang="en">
                <a:solidFill>
                  <a:schemeClr val="dk1"/>
                </a:solidFill>
              </a:rPr>
              <a:t>Ràng buộc là tại một thời điểm, một hợp đồng chỉ có một CardInstance đang hoạt động.</a:t>
            </a:r>
          </a:p>
          <a:p>
            <a:pPr indent="-228600" lvl="0" marL="457200" rtl="0">
              <a:spcBef>
                <a:spcPts val="0"/>
              </a:spcBef>
              <a:buClr>
                <a:schemeClr val="dk1"/>
              </a:buClr>
              <a:buChar char="-"/>
            </a:pPr>
            <a:r>
              <a:rPr lang="en">
                <a:solidFill>
                  <a:schemeClr val="dk1"/>
                </a:solidFill>
              </a:rPr>
              <a:t>Ở đây ràng buộc của thực thể Customer được sửa lại thành: một khách hàng cũng chỉ có một CardInstance đang hoạt động </a:t>
            </a:r>
            <a:r>
              <a:rPr b="1" lang="en">
                <a:solidFill>
                  <a:schemeClr val="dk1"/>
                </a:solidFill>
              </a:rPr>
              <a:t>trên một hợp đồng</a:t>
            </a:r>
            <a:r>
              <a:rPr lang="en">
                <a:solidFill>
                  <a:schemeClr val="dk1"/>
                </a:solidFill>
              </a:rPr>
              <a:t>.</a:t>
            </a:r>
          </a:p>
          <a:p>
            <a:pPr indent="-228600" lvl="0" marL="457200" rtl="0">
              <a:spcBef>
                <a:spcPts val="0"/>
              </a:spcBef>
              <a:buClr>
                <a:schemeClr val="dk1"/>
              </a:buClr>
              <a:buChar char="-"/>
            </a:pPr>
            <a:r>
              <a:rPr lang="en">
                <a:solidFill>
                  <a:schemeClr val="dk1"/>
                </a:solidFill>
              </a:rPr>
              <a:t>Như vậy đây là các mối quan hệ giữa Khách hàng, hợp đồng và thẻ trong hệ thống của chúng tôi.</a:t>
            </a:r>
          </a:p>
          <a:p>
            <a:pPr indent="-228600" lvl="0" marL="457200" rtl="0">
              <a:spcBef>
                <a:spcPts val="0"/>
              </a:spcBef>
              <a:buClr>
                <a:schemeClr val="dk1"/>
              </a:buClr>
              <a:buChar char="-"/>
            </a:pPr>
            <a:r>
              <a:rPr lang="en">
                <a:solidFill>
                  <a:schemeClr val="dk1"/>
                </a:solidFill>
              </a:rPr>
              <a:t>Ví dụ một KH sở hữu hai xe máy thì lúc này KH sẽ có hai hợp đồng và 2 thẻ đang cùng hoạt động tương ứng với hai hợp đồng đó,</a:t>
            </a:r>
          </a:p>
          <a:p>
            <a:pPr lvl="0" rtl="0">
              <a:spcBef>
                <a:spcPts val="0"/>
              </a:spcBef>
              <a:buNone/>
            </a:pPr>
            <a:r>
              <a:t/>
            </a:r>
            <a:endParaRPr>
              <a:solidFill>
                <a:schemeClr val="dk1"/>
              </a:solidFill>
            </a:endParaRPr>
          </a:p>
          <a:p>
            <a:pPr lvl="0" rtl="0">
              <a:spcBef>
                <a:spcPts val="0"/>
              </a:spcBef>
              <a:buSzPct val="100000"/>
              <a:buNone/>
            </a:pPr>
            <a:r>
              <a:rPr b="1" lang="en">
                <a:solidFill>
                  <a:schemeClr val="dk1"/>
                </a:solidFill>
              </a:rPr>
              <a:t>Câu hỏi:</a:t>
            </a:r>
            <a:r>
              <a:rPr lang="en">
                <a:solidFill>
                  <a:schemeClr val="dk1"/>
                </a:solidFill>
              </a:rPr>
              <a:t> tại sao không gộp chung vào 1 thẻ? (cho mượn xe thì mỗi người 1 thẻ)</a:t>
            </a:r>
          </a:p>
          <a:p>
            <a:pPr lvl="0" rtl="0">
              <a:spcBef>
                <a:spcPts val="0"/>
              </a:spcBef>
              <a:buSzPct val="100000"/>
              <a:buNone/>
            </a:pPr>
            <a:r>
              <a:rPr b="1" lang="en">
                <a:solidFill>
                  <a:schemeClr val="dk1"/>
                </a:solidFill>
              </a:rPr>
              <a:t>Câu hỏi: </a:t>
            </a:r>
            <a:r>
              <a:rPr lang="en">
                <a:solidFill>
                  <a:schemeClr val="dk1"/>
                </a:solidFill>
              </a:rPr>
              <a:t>tại sao Problem đưa ra là “KH dùng quá nhiều thẻ bất tiện” mà bây giờ lại chia ra mỗi xe 1 thẻ, như vậy problem này có được giải quyết không? (Problem đưa ra là gộp </a:t>
            </a:r>
            <a:r>
              <a:rPr b="1" lang="en">
                <a:solidFill>
                  <a:schemeClr val="dk1"/>
                </a:solidFill>
              </a:rPr>
              <a:t>nhiều dịch vụ bảo hiểm</a:t>
            </a:r>
            <a:r>
              <a:rPr lang="en">
                <a:solidFill>
                  <a:schemeClr val="dk1"/>
                </a:solidFill>
              </a:rPr>
              <a:t> vào chung một thẻ. Trường hợp này KH sử dụng một </a:t>
            </a:r>
            <a:r>
              <a:rPr b="1" lang="en">
                <a:solidFill>
                  <a:schemeClr val="dk1"/>
                </a:solidFill>
              </a:rPr>
              <a:t>dịch vụ bảo hiểm nhiều lần</a:t>
            </a:r>
            <a:r>
              <a:rPr lang="en">
                <a:solidFill>
                  <a:schemeClr val="dk1"/>
                </a:solidFill>
              </a:rPr>
              <a:t> cho nên tùy vào đặc thù của dịch vụ bảo hiểm mà có được phép dùng chung thẻ hay không. Trường hợp là dịch vụ bảo hiểm xe máy thì không được dùng chung thẻ theo quy định của pháp luật. {cần dẫn nguồn} Tuy nhiên nếu sau này thêm dịch vụ như bảo hiểm sức khỏe thì có thể dùng chung thẻ được.</a:t>
            </a:r>
          </a:p>
          <a:p>
            <a:pPr lvl="0" rtl="0">
              <a:spcBef>
                <a:spcPts val="0"/>
              </a:spcBef>
              <a:buSzPct val="100000"/>
              <a:buNone/>
            </a:pPr>
            <a:r>
              <a:rPr b="1" lang="en">
                <a:solidFill>
                  <a:schemeClr val="dk1"/>
                </a:solidFill>
              </a:rPr>
              <a:t>Câu hỏi: </a:t>
            </a:r>
            <a:r>
              <a:rPr lang="en">
                <a:solidFill>
                  <a:schemeClr val="dk1"/>
                </a:solidFill>
              </a:rPr>
              <a:t>bây giờ muốn dùng chung thẻ cho nhiều xe luôn thì làm sao? (Hệ thống hiện tại không hỗ trợ việc này, tuy nhiên có thể thay đổi rất dễ dàng bằng cách… {bổ sung}).</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5" name="Shape 995"/>
        <p:cNvGrpSpPr/>
        <p:nvPr/>
      </p:nvGrpSpPr>
      <p:grpSpPr>
        <a:xfrm>
          <a:off x="0" y="0"/>
          <a:ext cx="0" cy="0"/>
          <a:chOff x="0" y="0"/>
          <a:chExt cx="0" cy="0"/>
        </a:xfrm>
      </p:grpSpPr>
      <p:sp>
        <p:nvSpPr>
          <p:cNvPr id="996" name="Shape 99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97" name="Shape 9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Sau đây tôi xin được giải thích về quy trình </a:t>
            </a:r>
            <a:r>
              <a:rPr b="1" lang="en">
                <a:solidFill>
                  <a:schemeClr val="dk1"/>
                </a:solidFill>
              </a:rPr>
              <a:t>in thẻ </a:t>
            </a:r>
            <a:r>
              <a:rPr lang="en">
                <a:solidFill>
                  <a:schemeClr val="dk1"/>
                </a:solidFill>
              </a:rPr>
              <a:t>cho hợp đồng bảo hiểm.</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3" name="Shape 1003"/>
        <p:cNvGrpSpPr/>
        <p:nvPr/>
      </p:nvGrpSpPr>
      <p:grpSpPr>
        <a:xfrm>
          <a:off x="0" y="0"/>
          <a:ext cx="0" cy="0"/>
          <a:chOff x="0" y="0"/>
          <a:chExt cx="0" cy="0"/>
        </a:xfrm>
      </p:grpSpPr>
      <p:sp>
        <p:nvSpPr>
          <p:cNvPr id="1004" name="Shape 100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05" name="Shape 100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Tôi xin giới thiệu về ứng dụng in thẻ.</a:t>
            </a:r>
          </a:p>
          <a:p>
            <a:pPr indent="-228600" lvl="0" marL="457200" rtl="0">
              <a:spcBef>
                <a:spcPts val="0"/>
              </a:spcBef>
              <a:buChar char="-"/>
            </a:pPr>
            <a:r>
              <a:rPr lang="en"/>
              <a:t>Đây là một ứng dụng nhằm </a:t>
            </a:r>
            <a:r>
              <a:rPr b="1" lang="en"/>
              <a:t>giả lập </a:t>
            </a:r>
            <a:r>
              <a:rPr lang="en"/>
              <a:t>thiết bị in thẻ trong các công ty bảo hiểm.</a:t>
            </a:r>
          </a:p>
          <a:p>
            <a:pPr indent="-228600" lvl="0" marL="457200" rtl="0">
              <a:spcBef>
                <a:spcPts val="0"/>
              </a:spcBef>
              <a:buChar char="-"/>
            </a:pPr>
            <a:r>
              <a:rPr lang="en"/>
              <a:t>Trong môi trường thực tế thì các công ty bảo hiểm sẽ sử dụng thiết bị in thẻ để có thể in và cấp phát thẻ cho KH.</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8" name="Shape 1018"/>
        <p:cNvGrpSpPr/>
        <p:nvPr/>
      </p:nvGrpSpPr>
      <p:grpSpPr>
        <a:xfrm>
          <a:off x="0" y="0"/>
          <a:ext cx="0" cy="0"/>
          <a:chOff x="0" y="0"/>
          <a:chExt cx="0" cy="0"/>
        </a:xfrm>
      </p:grpSpPr>
      <p:sp>
        <p:nvSpPr>
          <p:cNvPr id="1019" name="Shape 101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20" name="Shape 10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Đầu tiên, khi KH tạo một hợp đồng mới, trong hệ thống của chúng tôi sẽ có 2 </a:t>
            </a:r>
            <a:r>
              <a:rPr b="1" lang="en"/>
              <a:t>thực thể </a:t>
            </a:r>
            <a:r>
              <a:rPr lang="en"/>
              <a:t>là Customer và Contract tương ứng với </a:t>
            </a:r>
            <a:r>
              <a:rPr b="1" lang="en"/>
              <a:t>thông tin </a:t>
            </a:r>
            <a:r>
              <a:rPr lang="en"/>
              <a:t>của Khách hàng và hợp đồng.</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6" name="Shape 1046"/>
        <p:cNvGrpSpPr/>
        <p:nvPr/>
      </p:nvGrpSpPr>
      <p:grpSpPr>
        <a:xfrm>
          <a:off x="0" y="0"/>
          <a:ext cx="0" cy="0"/>
          <a:chOff x="0" y="0"/>
          <a:chExt cx="0" cy="0"/>
        </a:xfrm>
      </p:grpSpPr>
      <p:sp>
        <p:nvSpPr>
          <p:cNvPr id="1047" name="Shape 104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48" name="Shape 104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đó, để in thẻ cho hợp đồng này, nhân viên </a:t>
            </a:r>
            <a:r>
              <a:rPr lang="en">
                <a:solidFill>
                  <a:schemeClr val="dk1"/>
                </a:solidFill>
              </a:rPr>
              <a:t>sử dụng thiết bị in thẻ để </a:t>
            </a:r>
            <a:r>
              <a:rPr b="1" lang="en">
                <a:solidFill>
                  <a:schemeClr val="dk1"/>
                </a:solidFill>
              </a:rPr>
              <a:t>đọc ID </a:t>
            </a:r>
            <a:r>
              <a:rPr lang="en">
                <a:solidFill>
                  <a:schemeClr val="dk1"/>
                </a:solidFill>
              </a:rPr>
              <a:t>của thẻ</a:t>
            </a:r>
          </a:p>
          <a:p>
            <a:pPr indent="-228600" lvl="0" marL="457200" rtl="0">
              <a:spcBef>
                <a:spcPts val="0"/>
              </a:spcBef>
              <a:buClr>
                <a:schemeClr val="dk1"/>
              </a:buClr>
              <a:buChar char="-"/>
            </a:pPr>
            <a:r>
              <a:rPr lang="en">
                <a:solidFill>
                  <a:schemeClr val="dk1"/>
                </a:solidFill>
              </a:rPr>
              <a:t>Tiếp theo, thiết bị sẽ gửi ID của thẻ này </a:t>
            </a:r>
            <a:r>
              <a:rPr b="1" lang="en">
                <a:solidFill>
                  <a:schemeClr val="dk1"/>
                </a:solidFill>
              </a:rPr>
              <a:t>kèm theo </a:t>
            </a:r>
            <a:r>
              <a:rPr lang="en">
                <a:solidFill>
                  <a:schemeClr val="dk1"/>
                </a:solidFill>
              </a:rPr>
              <a:t>thông tin khách hàng và hợp đồng </a:t>
            </a:r>
            <a:r>
              <a:rPr b="1" lang="en">
                <a:solidFill>
                  <a:schemeClr val="dk1"/>
                </a:solidFill>
              </a:rPr>
              <a:t>lên hệ thống</a:t>
            </a:r>
            <a:r>
              <a:rPr lang="en">
                <a:solidFill>
                  <a:schemeClr val="dk1"/>
                </a:solidFill>
              </a:rPr>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2" name="Shape 9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t>Thứ ba</a:t>
            </a:r>
          </a:p>
          <a:p>
            <a:pPr indent="-228600" lvl="1" marL="914400" rtl="0">
              <a:lnSpc>
                <a:spcPct val="115000"/>
              </a:lnSpc>
              <a:spcBef>
                <a:spcPts val="0"/>
              </a:spcBef>
              <a:buClr>
                <a:schemeClr val="dk1"/>
              </a:buClr>
              <a:buChar char="-"/>
            </a:pPr>
            <a:r>
              <a:rPr lang="en">
                <a:solidFill>
                  <a:schemeClr val="dk1"/>
                </a:solidFill>
              </a:rPr>
              <a:t>Quy trình yêu cầu bồi thường vẫn chưa hiệu quả giữa người sữ dụng dịch vụ bảo hiểm và công ty bảo hiểm</a:t>
            </a:r>
          </a:p>
          <a:p>
            <a:pPr lvl="0" rtl="0">
              <a:lnSpc>
                <a:spcPct val="115000"/>
              </a:lnSpc>
              <a:spcBef>
                <a:spcPts val="0"/>
              </a:spcBef>
              <a:buClr>
                <a:schemeClr val="dk1"/>
              </a:buClr>
              <a:buSzPct val="100000"/>
              <a:buFont typeface="Arial"/>
              <a:buNone/>
            </a:pPr>
            <a:r>
              <a:rPr lang="en">
                <a:solidFill>
                  <a:schemeClr val="dk1"/>
                </a:solidFill>
              </a:rPr>
              <a:t>  		-  Chưa hiệu quả như thế nào ??? (nếu bị hỏi)</a:t>
            </a:r>
          </a:p>
          <a:p>
            <a:pPr lvl="0" rtl="0">
              <a:lnSpc>
                <a:spcPct val="115000"/>
              </a:lnSpc>
              <a:spcBef>
                <a:spcPts val="0"/>
              </a:spcBef>
              <a:buClr>
                <a:schemeClr val="dk1"/>
              </a:buClr>
              <a:buSzPct val="100000"/>
              <a:buFont typeface="Arial"/>
              <a:buNone/>
            </a:pPr>
            <a:r>
              <a:rPr lang="en">
                <a:solidFill>
                  <a:schemeClr val="dk1"/>
                </a:solidFill>
              </a:rPr>
              <a:t>  	 	-  Việc giải quyết yêu cầu bồi thường diễn ra trên giấy tờ, cần phải chờ sự xác nhận của cơ quan có thẩm quyền cũng như sự đồng thuận của công ty bảo hiểm!</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7" name="Shape 1077"/>
        <p:cNvGrpSpPr/>
        <p:nvPr/>
      </p:nvGrpSpPr>
      <p:grpSpPr>
        <a:xfrm>
          <a:off x="0" y="0"/>
          <a:ext cx="0" cy="0"/>
          <a:chOff x="0" y="0"/>
          <a:chExt cx="0" cy="0"/>
        </a:xfrm>
      </p:grpSpPr>
      <p:sp>
        <p:nvSpPr>
          <p:cNvPr id="1078" name="Shape 107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79" name="Shape 10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Tại đây, nếu thẻ này chưa tồn tại, hệ thống sẽ </a:t>
            </a:r>
            <a:r>
              <a:rPr b="1" lang="en">
                <a:solidFill>
                  <a:schemeClr val="dk1"/>
                </a:solidFill>
              </a:rPr>
              <a:t>khởi tạo </a:t>
            </a:r>
            <a:r>
              <a:rPr lang="en">
                <a:solidFill>
                  <a:schemeClr val="dk1"/>
                </a:solidFill>
              </a:rPr>
              <a:t>một thực thể Card với thông tin là ID của thẻ vừa được gửi lên..</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6" name="Shape 1116"/>
        <p:cNvGrpSpPr/>
        <p:nvPr/>
      </p:nvGrpSpPr>
      <p:grpSpPr>
        <a:xfrm>
          <a:off x="0" y="0"/>
          <a:ext cx="0" cy="0"/>
          <a:chOff x="0" y="0"/>
          <a:chExt cx="0" cy="0"/>
        </a:xfrm>
      </p:grpSpPr>
      <p:sp>
        <p:nvSpPr>
          <p:cNvPr id="1117" name="Shape 111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18" name="Shape 111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Sau đó hệ thống sẽ </a:t>
            </a:r>
            <a:r>
              <a:rPr b="1" lang="en">
                <a:solidFill>
                  <a:schemeClr val="dk1"/>
                </a:solidFill>
              </a:rPr>
              <a:t>cấp phát </a:t>
            </a:r>
            <a:r>
              <a:rPr lang="en">
                <a:solidFill>
                  <a:schemeClr val="dk1"/>
                </a:solidFill>
              </a:rPr>
              <a:t>thẻ vừa tạo bằng cách </a:t>
            </a:r>
            <a:r>
              <a:rPr b="1" lang="en">
                <a:solidFill>
                  <a:schemeClr val="dk1"/>
                </a:solidFill>
              </a:rPr>
              <a:t>tạo </a:t>
            </a:r>
            <a:r>
              <a:rPr lang="en">
                <a:solidFill>
                  <a:schemeClr val="dk1"/>
                </a:solidFill>
              </a:rPr>
              <a:t>ra thực thể CardInstance.</a:t>
            </a:r>
          </a:p>
          <a:p>
            <a:pPr indent="-228600" lvl="0" marL="457200" rtl="0">
              <a:spcBef>
                <a:spcPts val="0"/>
              </a:spcBef>
              <a:buClr>
                <a:schemeClr val="dk1"/>
              </a:buClr>
              <a:buChar char="-"/>
            </a:pPr>
            <a:r>
              <a:rPr lang="en">
                <a:solidFill>
                  <a:schemeClr val="dk1"/>
                </a:solidFill>
              </a:rPr>
              <a:t>Thực thể này sẽ được </a:t>
            </a:r>
            <a:r>
              <a:rPr b="1" lang="en">
                <a:solidFill>
                  <a:schemeClr val="dk1"/>
                </a:solidFill>
              </a:rPr>
              <a:t>liên kết </a:t>
            </a:r>
            <a:r>
              <a:rPr lang="en">
                <a:solidFill>
                  <a:schemeClr val="dk1"/>
                </a:solidFill>
              </a:rPr>
              <a:t>với thực thể Customer và thực thể Contract để thể hiện cho việc cấp phát cho khách hàng và hợp đồng đó.</a:t>
            </a:r>
          </a:p>
          <a:p>
            <a:pPr indent="-228600" lvl="0" marL="457200" rtl="0">
              <a:spcBef>
                <a:spcPts val="0"/>
              </a:spcBef>
              <a:buClr>
                <a:schemeClr val="dk1"/>
              </a:buClr>
              <a:buChar char="-"/>
            </a:pPr>
            <a:r>
              <a:rPr lang="en">
                <a:solidFill>
                  <a:schemeClr val="dk1"/>
                </a:solidFill>
              </a:rPr>
              <a:t>Như vậy, việc in thẻ thực chất là </a:t>
            </a:r>
            <a:r>
              <a:rPr b="1" lang="en">
                <a:solidFill>
                  <a:schemeClr val="dk1"/>
                </a:solidFill>
              </a:rPr>
              <a:t>cập nhật </a:t>
            </a:r>
            <a:r>
              <a:rPr lang="en">
                <a:solidFill>
                  <a:schemeClr val="dk1"/>
                </a:solidFill>
              </a:rPr>
              <a:t>ID của thẻ vào hệ thống, </a:t>
            </a:r>
            <a:r>
              <a:rPr b="1" lang="en">
                <a:solidFill>
                  <a:schemeClr val="dk1"/>
                </a:solidFill>
              </a:rPr>
              <a:t>không có </a:t>
            </a:r>
            <a:r>
              <a:rPr lang="en">
                <a:solidFill>
                  <a:schemeClr val="dk1"/>
                </a:solidFill>
              </a:rPr>
              <a:t>dữ liệu nào được ghi vào thẻ, chúng tôi làm như vậy để đảm bảo tính bảo mật vì các thông tin trên thẻ có thể bị ghi đè hoặc sao chép.</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5" name="Shape 1125"/>
        <p:cNvGrpSpPr/>
        <p:nvPr/>
      </p:nvGrpSpPr>
      <p:grpSpPr>
        <a:xfrm>
          <a:off x="0" y="0"/>
          <a:ext cx="0" cy="0"/>
          <a:chOff x="0" y="0"/>
          <a:chExt cx="0" cy="0"/>
        </a:xfrm>
      </p:grpSpPr>
      <p:sp>
        <p:nvSpPr>
          <p:cNvPr id="1126" name="Shape 112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27" name="Shape 112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1" name="Shape 1141"/>
        <p:cNvGrpSpPr/>
        <p:nvPr/>
      </p:nvGrpSpPr>
      <p:grpSpPr>
        <a:xfrm>
          <a:off x="0" y="0"/>
          <a:ext cx="0" cy="0"/>
          <a:chOff x="0" y="0"/>
          <a:chExt cx="0" cy="0"/>
        </a:xfrm>
      </p:grpSpPr>
      <p:sp>
        <p:nvSpPr>
          <p:cNvPr id="1142" name="Shape 114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43" name="Shape 114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tôi giới thiệu kịch bản quá trình in thẻ cho hợp đồng.</a:t>
            </a:r>
          </a:p>
          <a:p>
            <a:pPr indent="-228600" lvl="0" marL="457200" rtl="0">
              <a:spcBef>
                <a:spcPts val="0"/>
              </a:spcBef>
              <a:buChar char="-"/>
            </a:pPr>
            <a:r>
              <a:rPr lang="en"/>
              <a:t>Để in thẻ cho hợp đồng, nhân viên sẽ sử dụng thiết bị in thẻ.</a:t>
            </a:r>
          </a:p>
          <a:p>
            <a:pPr indent="-228600" lvl="0" marL="457200" rtl="0">
              <a:spcBef>
                <a:spcPts val="0"/>
              </a:spcBef>
              <a:buChar char="-"/>
            </a:pPr>
            <a:r>
              <a:rPr lang="en"/>
              <a:t>Thiết bị in thẻ sẽ </a:t>
            </a:r>
            <a:r>
              <a:rPr b="1" lang="en"/>
              <a:t>lấy thông tin </a:t>
            </a:r>
            <a:r>
              <a:rPr lang="en"/>
              <a:t>của hợp đồng từ hệ thống, lúc này trạng thái của hợp đồng là “Không có thẻ”.</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6" name="Shape 1156"/>
        <p:cNvGrpSpPr/>
        <p:nvPr/>
      </p:nvGrpSpPr>
      <p:grpSpPr>
        <a:xfrm>
          <a:off x="0" y="0"/>
          <a:ext cx="0" cy="0"/>
          <a:chOff x="0" y="0"/>
          <a:chExt cx="0" cy="0"/>
        </a:xfrm>
      </p:grpSpPr>
      <p:sp>
        <p:nvSpPr>
          <p:cNvPr id="1157" name="Shape 115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58" name="Shape 11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Tiếp theo, </a:t>
            </a:r>
            <a:r>
              <a:rPr lang="en">
                <a:solidFill>
                  <a:schemeClr val="dk1"/>
                </a:solidFill>
              </a:rPr>
              <a:t>khi áp sát thẻ NFC vào thiết bị</a:t>
            </a:r>
            <a:r>
              <a:rPr lang="en"/>
              <a:t>, thiết bị sẽ </a:t>
            </a:r>
            <a:r>
              <a:rPr b="1" lang="en"/>
              <a:t>đọc thông tin </a:t>
            </a:r>
            <a:r>
              <a:rPr lang="en"/>
              <a:t>của thẻ</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9" name="Shape 1169"/>
        <p:cNvGrpSpPr/>
        <p:nvPr/>
      </p:nvGrpSpPr>
      <p:grpSpPr>
        <a:xfrm>
          <a:off x="0" y="0"/>
          <a:ext cx="0" cy="0"/>
          <a:chOff x="0" y="0"/>
          <a:chExt cx="0" cy="0"/>
        </a:xfrm>
      </p:grpSpPr>
      <p:sp>
        <p:nvSpPr>
          <p:cNvPr id="1170" name="Shape 117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71" name="Shape 117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Khi có đầy đủ thông tin hợp đồng và thẻ, ứng dụng sẽ </a:t>
            </a:r>
            <a:r>
              <a:rPr b="1" lang="en"/>
              <a:t>gắn mã thẻ </a:t>
            </a:r>
            <a:r>
              <a:rPr lang="en"/>
              <a:t>vào hợp đồng.</a:t>
            </a:r>
          </a:p>
          <a:p>
            <a:pPr indent="-228600" lvl="0" marL="457200" rtl="0">
              <a:spcBef>
                <a:spcPts val="0"/>
              </a:spcBef>
              <a:buChar char="-"/>
            </a:pPr>
            <a:r>
              <a:rPr lang="en">
                <a:solidFill>
                  <a:schemeClr val="dk1"/>
                </a:solidFill>
              </a:rPr>
              <a:t>Trạng thái của hợp đồng sẽ chuyển thành “Sẵn sàng”.</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1" name="Shape 1181"/>
        <p:cNvGrpSpPr/>
        <p:nvPr/>
      </p:nvGrpSpPr>
      <p:grpSpPr>
        <a:xfrm>
          <a:off x="0" y="0"/>
          <a:ext cx="0" cy="0"/>
          <a:chOff x="0" y="0"/>
          <a:chExt cx="0" cy="0"/>
        </a:xfrm>
      </p:grpSpPr>
      <p:sp>
        <p:nvSpPr>
          <p:cNvPr id="1182" name="Shape 118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83" name="Shape 118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Và đây là mô hình đầy đủ, tiếp theo, tôi xin được demo quá trình in thẻ cho hợp đồng.</a:t>
            </a:r>
          </a:p>
          <a:p>
            <a:pPr indent="-228600" lvl="0" marL="457200" rtl="0">
              <a:spcBef>
                <a:spcPts val="0"/>
              </a:spcBef>
              <a:buChar char="-"/>
            </a:pPr>
            <a:r>
              <a:rPr lang="en"/>
              <a:t>Tôi xin phép chuyển sang ứng dụng in thẻ để thực hiện in thẻ cho hợp đồng vừa mới đăng ký.</a:t>
            </a:r>
          </a:p>
          <a:p>
            <a:pPr indent="-228600" lvl="0" marL="457200" rtl="0">
              <a:spcBef>
                <a:spcPts val="0"/>
              </a:spcBef>
              <a:buChar char="-"/>
            </a:pPr>
            <a:r>
              <a:rPr lang="en"/>
              <a:t>Đây là giao diện chính của ứng dụng in thẻ, ở đây có một danh sách các hợp đồng có trong hệ thống, ứng dụng sẽ ưu tiên những hợp đồng chưa có thẻ lên đầu để thuận tiện cho nhân viên in thẻ.</a:t>
            </a:r>
          </a:p>
          <a:p>
            <a:pPr indent="-228600" lvl="0" marL="457200" rtl="0">
              <a:spcBef>
                <a:spcPts val="0"/>
              </a:spcBef>
              <a:buChar char="-"/>
            </a:pPr>
            <a:r>
              <a:rPr lang="en"/>
              <a:t>Để in thẻ cho hợp đồng, tôi xin tìm kiếm hợp đồng cần in, ứng dụng hỗ trợ tìm kiếm bằng mã hợp đồng hoặc tên khách hàng, tôi xin phép tìm kiếm bằng tên khách hàng, từ kết quả tìm kiếm, tôi lựa chọn hợp đồng có mã số HDxxxx của khách hàng xxxx.</a:t>
            </a:r>
          </a:p>
          <a:p>
            <a:pPr indent="-228600" lvl="0" marL="457200" rtl="0">
              <a:spcBef>
                <a:spcPts val="0"/>
              </a:spcBef>
              <a:buChar char="-"/>
            </a:pPr>
            <a:r>
              <a:rPr lang="en"/>
              <a:t>Sau khi lựa chọn hợp đồng, tôi sẽ chọn Lưu thông tin vào thẻ và tiến hành áp sát thẻ NFC vào thiết bị.</a:t>
            </a:r>
          </a:p>
          <a:p>
            <a:pPr indent="-228600" lvl="0" marL="457200" rtl="0">
              <a:spcBef>
                <a:spcPts val="0"/>
              </a:spcBef>
              <a:buChar char="-"/>
            </a:pPr>
            <a:r>
              <a:rPr lang="en"/>
              <a:t>Như vậy, tôi đã in thẻ cho hợp đồng HDxxx thành công vào thẻ màu… này.</a:t>
            </a:r>
          </a:p>
          <a:p>
            <a:pPr indent="-228600" lvl="0" marL="457200" rtl="0">
              <a:spcBef>
                <a:spcPts val="0"/>
              </a:spcBef>
              <a:buChar char="-"/>
            </a:pPr>
            <a:r>
              <a:rPr lang="en"/>
              <a:t>Tôi xin phép vào giao diện khách hàng để kiểm tra lại trạng thái của hợp đồng.</a:t>
            </a:r>
          </a:p>
          <a:p>
            <a:pPr indent="-228600" lvl="0" marL="457200" rtl="0">
              <a:spcBef>
                <a:spcPts val="0"/>
              </a:spcBef>
              <a:buClr>
                <a:schemeClr val="dk1"/>
              </a:buClr>
              <a:buChar char="-"/>
            </a:pPr>
            <a:r>
              <a:rPr lang="en">
                <a:solidFill>
                  <a:schemeClr val="dk1"/>
                </a:solidFill>
              </a:rPr>
              <a:t>Lúc này, trạng thái của hợp đồng sau khi được cấp phát thẻ đã trở thành Sẵn sàng.</a:t>
            </a:r>
          </a:p>
          <a:p>
            <a:pPr indent="-228600" lvl="0" marL="457200" rtl="0">
              <a:spcBef>
                <a:spcPts val="0"/>
              </a:spcBef>
              <a:buClr>
                <a:schemeClr val="dk1"/>
              </a:buClr>
              <a:buChar char="-"/>
            </a:pPr>
            <a:r>
              <a:rPr lang="en">
                <a:solidFill>
                  <a:schemeClr val="dk1"/>
                </a:solidFill>
              </a:rPr>
              <a:t>Đồng thời, tôi cũng có thể xem được thông tin thẻ đã cấp phát cho hợp đồng.</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1" name="Shape 1191"/>
        <p:cNvGrpSpPr/>
        <p:nvPr/>
      </p:nvGrpSpPr>
      <p:grpSpPr>
        <a:xfrm>
          <a:off x="0" y="0"/>
          <a:ext cx="0" cy="0"/>
          <a:chOff x="0" y="0"/>
          <a:chExt cx="0" cy="0"/>
        </a:xfrm>
      </p:grpSpPr>
      <p:sp>
        <p:nvSpPr>
          <p:cNvPr id="1192" name="Shape 119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93" name="Shape 119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Như vậy, tôi đã trình bày xong về quy trình in thẻ cho hợp đồng.</a:t>
            </a:r>
          </a:p>
          <a:p>
            <a:pPr indent="-228600" lvl="0" marL="457200" rtl="0">
              <a:spcBef>
                <a:spcPts val="0"/>
              </a:spcBef>
              <a:buClr>
                <a:schemeClr val="dk1"/>
              </a:buClr>
              <a:buChar char="-"/>
            </a:pPr>
            <a:r>
              <a:rPr lang="en">
                <a:solidFill>
                  <a:schemeClr val="dk1"/>
                </a:solidFill>
              </a:rPr>
              <a:t>Trạng thái của hợp đồng đã được chuyển từ “</a:t>
            </a:r>
            <a:r>
              <a:rPr b="1" lang="en">
                <a:solidFill>
                  <a:schemeClr val="dk1"/>
                </a:solidFill>
              </a:rPr>
              <a:t>Không có thẻ</a:t>
            </a:r>
            <a:r>
              <a:rPr lang="en">
                <a:solidFill>
                  <a:schemeClr val="dk1"/>
                </a:solidFill>
              </a:rPr>
              <a:t>” thành “</a:t>
            </a:r>
            <a:r>
              <a:rPr b="1" lang="en">
                <a:solidFill>
                  <a:schemeClr val="dk1"/>
                </a:solidFill>
              </a:rPr>
              <a:t>Sẵn sàng</a:t>
            </a:r>
            <a:r>
              <a:rPr lang="en">
                <a:solidFill>
                  <a:schemeClr val="dk1"/>
                </a:solidFill>
              </a:rPr>
              <a:t>”.</a:t>
            </a:r>
          </a:p>
          <a:p>
            <a:pPr indent="-228600" lvl="0" marL="457200" rtl="0">
              <a:spcBef>
                <a:spcPts val="0"/>
              </a:spcBef>
              <a:buClr>
                <a:schemeClr val="dk1"/>
              </a:buClr>
              <a:buChar char="-"/>
            </a:pPr>
            <a:r>
              <a:rPr lang="en">
                <a:solidFill>
                  <a:schemeClr val="dk1"/>
                </a:solidFill>
              </a:rPr>
              <a:t>Tiếp theo, bạn Phùng Quang Minh Trí sẽ giới thiệu ứng dụng kiểm tra thẻ.</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7" name="Shape 1197"/>
        <p:cNvGrpSpPr/>
        <p:nvPr/>
      </p:nvGrpSpPr>
      <p:grpSpPr>
        <a:xfrm>
          <a:off x="0" y="0"/>
          <a:ext cx="0" cy="0"/>
          <a:chOff x="0" y="0"/>
          <a:chExt cx="0" cy="0"/>
        </a:xfrm>
      </p:grpSpPr>
      <p:sp>
        <p:nvSpPr>
          <p:cNvPr id="1198" name="Shape 119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99" name="Shape 119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tôi xin trình bày về chức năng kiểm tra thẻ và cách hoạt động.</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5" name="Shape 1205"/>
        <p:cNvGrpSpPr/>
        <p:nvPr/>
      </p:nvGrpSpPr>
      <p:grpSpPr>
        <a:xfrm>
          <a:off x="0" y="0"/>
          <a:ext cx="0" cy="0"/>
          <a:chOff x="0" y="0"/>
          <a:chExt cx="0" cy="0"/>
        </a:xfrm>
      </p:grpSpPr>
      <p:sp>
        <p:nvSpPr>
          <p:cNvPr id="1206" name="Shape 120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07" name="Shape 120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Tôi xin giới thiệu về ứng dụng kiểm tra thẻ.</a:t>
            </a:r>
          </a:p>
          <a:p>
            <a:pPr indent="-228600" lvl="0" marL="457200" rtl="0">
              <a:spcBef>
                <a:spcPts val="0"/>
              </a:spcBef>
              <a:buClr>
                <a:schemeClr val="dk1"/>
              </a:buClr>
              <a:buChar char="-"/>
            </a:pPr>
            <a:r>
              <a:rPr lang="en">
                <a:solidFill>
                  <a:schemeClr val="dk1"/>
                </a:solidFill>
              </a:rPr>
              <a:t>Hệ thống của chúng tôi cung cấp một ứng dụng để </a:t>
            </a:r>
            <a:r>
              <a:rPr b="1" lang="en">
                <a:solidFill>
                  <a:schemeClr val="dk1"/>
                </a:solidFill>
              </a:rPr>
              <a:t>giả lập thiết bị kiểm</a:t>
            </a:r>
            <a:r>
              <a:rPr lang="en">
                <a:solidFill>
                  <a:schemeClr val="dk1"/>
                </a:solidFill>
              </a:rPr>
              <a:t> tra thẻ dành cho CSGT. CSGT có thể sử dụng ứng dụng này để kiểm tra tính hợp lệ của thẻ cũng như tình trạng thẻ bảo hiểm còn hạn hay hết hạn.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4" name="Shape 1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t>Cuối cùng</a:t>
            </a:r>
          </a:p>
          <a:p>
            <a:pPr indent="-228600" lvl="0" marL="457200" rtl="0">
              <a:lnSpc>
                <a:spcPct val="115000"/>
              </a:lnSpc>
              <a:spcBef>
                <a:spcPts val="0"/>
              </a:spcBef>
              <a:buChar char="-"/>
            </a:pPr>
            <a:r>
              <a:rPr lang="en"/>
              <a:t>Giấy chứng nhận bảo hiểm hiện tại vẫn đang được làm bằng giấy do đó dễ dẫn đến việc bị hư hỏng như (cháy, rách, bị ướt, …) và cũng có thể bị làm giả</a:t>
            </a:r>
          </a:p>
          <a:p>
            <a:pPr>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7" name="Shape 1217"/>
        <p:cNvGrpSpPr/>
        <p:nvPr/>
      </p:nvGrpSpPr>
      <p:grpSpPr>
        <a:xfrm>
          <a:off x="0" y="0"/>
          <a:ext cx="0" cy="0"/>
          <a:chOff x="0" y="0"/>
          <a:chExt cx="0" cy="0"/>
        </a:xfrm>
      </p:grpSpPr>
      <p:sp>
        <p:nvSpPr>
          <p:cNvPr id="1218" name="Shape 121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19" name="Shape 121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Chúng tôi cung cấp một thành phần </a:t>
            </a:r>
            <a:r>
              <a:rPr b="1" lang="en"/>
              <a:t>Web Service</a:t>
            </a:r>
            <a:r>
              <a:rPr lang="en"/>
              <a:t> có nhiệm vụ </a:t>
            </a:r>
            <a:r>
              <a:rPr b="1" lang="en"/>
              <a:t>tiếp nhận yêu cầu</a:t>
            </a:r>
            <a:r>
              <a:rPr lang="en"/>
              <a:t> từ thiết bị kiểm tra thẻ và trả về kết quả của thẻ.</a:t>
            </a:r>
          </a:p>
          <a:p>
            <a:pPr indent="-228600" lvl="0" marL="457200">
              <a:spcBef>
                <a:spcPts val="0"/>
              </a:spcBef>
              <a:buChar char="-"/>
            </a:pPr>
            <a:r>
              <a:rPr lang="en"/>
              <a:t>Trong môi trường thực tế, các cơ quan CA hoặc các đơn vị có nhu cầu kiểm tra tính hợp lệ của thẻ bảo hiểm có thể sử dụng dịch vụ này để kiểm tra.</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4" name="Shape 1244"/>
        <p:cNvGrpSpPr/>
        <p:nvPr/>
      </p:nvGrpSpPr>
      <p:grpSpPr>
        <a:xfrm>
          <a:off x="0" y="0"/>
          <a:ext cx="0" cy="0"/>
          <a:chOff x="0" y="0"/>
          <a:chExt cx="0" cy="0"/>
        </a:xfrm>
      </p:grpSpPr>
      <p:sp>
        <p:nvSpPr>
          <p:cNvPr id="1245" name="Shape 124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46" name="Shape 124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Khi kiểm tra thông tin một thẻ, các kết quả trả về có thể là:</a:t>
            </a:r>
          </a:p>
          <a:p>
            <a:pPr indent="-228600" lvl="1" marL="914400" rtl="0">
              <a:spcBef>
                <a:spcPts val="0"/>
              </a:spcBef>
              <a:buChar char="-"/>
            </a:pPr>
            <a:r>
              <a:rPr lang="en"/>
              <a:t>Thẻ hợp lệ: hợp đồng bảo hiểm gắn với thẻ này còn hạn.</a:t>
            </a:r>
          </a:p>
          <a:p>
            <a:pPr indent="-228600" lvl="1" marL="914400" rtl="0">
              <a:spcBef>
                <a:spcPts val="0"/>
              </a:spcBef>
              <a:buChar char="-"/>
            </a:pPr>
            <a:r>
              <a:rPr lang="en">
                <a:solidFill>
                  <a:schemeClr val="dk1"/>
                </a:solidFill>
              </a:rPr>
              <a:t>Thẻ sắp hết hạn: hợp đồng bảo hiểm gắn với thẻ này sắp hết hạn.</a:t>
            </a:r>
          </a:p>
          <a:p>
            <a:pPr indent="-228600" lvl="1" marL="914400" rtl="0">
              <a:spcBef>
                <a:spcPts val="0"/>
              </a:spcBef>
              <a:buChar char="-"/>
            </a:pPr>
            <a:r>
              <a:rPr lang="en"/>
              <a:t>Thẻ hết hạn: </a:t>
            </a:r>
            <a:r>
              <a:rPr lang="en">
                <a:solidFill>
                  <a:schemeClr val="dk1"/>
                </a:solidFill>
              </a:rPr>
              <a:t>hợp đồng bảo hiểm gắn với thẻ này đã hết hạn.</a:t>
            </a:r>
          </a:p>
          <a:p>
            <a:pPr indent="-228600" lvl="1" marL="914400" rtl="0">
              <a:spcBef>
                <a:spcPts val="0"/>
              </a:spcBef>
              <a:buClr>
                <a:schemeClr val="dk1"/>
              </a:buClr>
              <a:buChar char="-"/>
            </a:pPr>
            <a:r>
              <a:rPr lang="en">
                <a:solidFill>
                  <a:schemeClr val="dk1"/>
                </a:solidFill>
              </a:rPr>
              <a:t>Thẻ không hợp lệ: thẻ không tồn tại trong hệ thống hoặc hợp đồng đã bị hủy.</a:t>
            </a:r>
          </a:p>
          <a:p>
            <a:pPr indent="-228600" lvl="0" marL="457200">
              <a:spcBef>
                <a:spcPts val="0"/>
              </a:spcBef>
              <a:buClr>
                <a:schemeClr val="dk1"/>
              </a:buClr>
              <a:buChar char="-"/>
            </a:pPr>
            <a:r>
              <a:rPr lang="en">
                <a:solidFill>
                  <a:schemeClr val="dk1"/>
                </a:solidFill>
              </a:rPr>
              <a:t>Dựa vào thông tin trả về của ứng dụng, CSGT có thể đưa ra phương thức xử lý phù hợp với người vi phạm.</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2" name="Shape 1262"/>
        <p:cNvGrpSpPr/>
        <p:nvPr/>
      </p:nvGrpSpPr>
      <p:grpSpPr>
        <a:xfrm>
          <a:off x="0" y="0"/>
          <a:ext cx="0" cy="0"/>
          <a:chOff x="0" y="0"/>
          <a:chExt cx="0" cy="0"/>
        </a:xfrm>
      </p:grpSpPr>
      <p:sp>
        <p:nvSpPr>
          <p:cNvPr id="1263" name="Shape 126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64" name="Shape 126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tôi xin trình bày về cách hoạt động của thiết bị kiểm tra thẻ.</a:t>
            </a:r>
          </a:p>
          <a:p>
            <a:pPr indent="-228600" lvl="0" marL="457200" rtl="0">
              <a:spcBef>
                <a:spcPts val="0"/>
              </a:spcBef>
              <a:buChar char="-"/>
            </a:pPr>
            <a:r>
              <a:rPr lang="en"/>
              <a:t>Khi CSGT áp sát thẻ vào thiết bị, ứng dụng sẽ đọc mã số ID của thẻ.</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4" name="Shape 1284"/>
        <p:cNvGrpSpPr/>
        <p:nvPr/>
      </p:nvGrpSpPr>
      <p:grpSpPr>
        <a:xfrm>
          <a:off x="0" y="0"/>
          <a:ext cx="0" cy="0"/>
          <a:chOff x="0" y="0"/>
          <a:chExt cx="0" cy="0"/>
        </a:xfrm>
      </p:grpSpPr>
      <p:sp>
        <p:nvSpPr>
          <p:cNvPr id="1285" name="Shape 128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86" name="Shape 128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Tiếp theo thiết bị sẽ gửi mã số này lên hệ thống để kiểm tra tính hợp lệ của thẻ.</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6" name="Shape 1326"/>
        <p:cNvGrpSpPr/>
        <p:nvPr/>
      </p:nvGrpSpPr>
      <p:grpSpPr>
        <a:xfrm>
          <a:off x="0" y="0"/>
          <a:ext cx="0" cy="0"/>
          <a:chOff x="0" y="0"/>
          <a:chExt cx="0" cy="0"/>
        </a:xfrm>
      </p:grpSpPr>
      <p:sp>
        <p:nvSpPr>
          <p:cNvPr id="1327" name="Shape 132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28" name="Shape 132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Tại đây, hệ thống có thể tìm ra được thực thể Card nhờ có mã thẻ, sau đó có thể tìm ra được CardInstance là lần cấp phát đang có hiệu lực hiện tại của thẻ, và từ đó có thể lấy được thông tin của KH và hợp đồng đang gắn với thẻ đó.</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1" name="Shape 1351"/>
        <p:cNvGrpSpPr/>
        <p:nvPr/>
      </p:nvGrpSpPr>
      <p:grpSpPr>
        <a:xfrm>
          <a:off x="0" y="0"/>
          <a:ext cx="0" cy="0"/>
          <a:chOff x="0" y="0"/>
          <a:chExt cx="0" cy="0"/>
        </a:xfrm>
      </p:grpSpPr>
      <p:sp>
        <p:nvSpPr>
          <p:cNvPr id="1352" name="Shape 135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53" name="Shape 135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Sau khi có được thông tin hợp đồng, hệ thống sẽ trả về kết quả dựa trên trạng thái của hợp đồng.</a:t>
            </a:r>
          </a:p>
          <a:p>
            <a:pPr indent="-228600" lvl="0" marL="457200" rtl="0">
              <a:spcBef>
                <a:spcPts val="0"/>
              </a:spcBef>
              <a:buClr>
                <a:schemeClr val="dk1"/>
              </a:buClr>
              <a:buChar char="-"/>
            </a:pPr>
            <a:r>
              <a:rPr lang="en">
                <a:solidFill>
                  <a:schemeClr val="dk1"/>
                </a:solidFill>
              </a:rPr>
              <a:t>Đối với các trạng thái Pending, No Card hoặc Cancelled, hệ thống trả về kết quả Thẻ không hợp lệ.</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8" name="Shape 1378"/>
        <p:cNvGrpSpPr/>
        <p:nvPr/>
      </p:nvGrpSpPr>
      <p:grpSpPr>
        <a:xfrm>
          <a:off x="0" y="0"/>
          <a:ext cx="0" cy="0"/>
          <a:chOff x="0" y="0"/>
          <a:chExt cx="0" cy="0"/>
        </a:xfrm>
      </p:grpSpPr>
      <p:sp>
        <p:nvSpPr>
          <p:cNvPr id="1379" name="Shape 137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80" name="Shape 13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7" name="Shape 1407"/>
        <p:cNvGrpSpPr/>
        <p:nvPr/>
      </p:nvGrpSpPr>
      <p:grpSpPr>
        <a:xfrm>
          <a:off x="0" y="0"/>
          <a:ext cx="0" cy="0"/>
          <a:chOff x="0" y="0"/>
          <a:chExt cx="0" cy="0"/>
        </a:xfrm>
      </p:grpSpPr>
      <p:sp>
        <p:nvSpPr>
          <p:cNvPr id="1408" name="Shape 140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09" name="Shape 14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8" name="Shape 1438"/>
        <p:cNvGrpSpPr/>
        <p:nvPr/>
      </p:nvGrpSpPr>
      <p:grpSpPr>
        <a:xfrm>
          <a:off x="0" y="0"/>
          <a:ext cx="0" cy="0"/>
          <a:chOff x="0" y="0"/>
          <a:chExt cx="0" cy="0"/>
        </a:xfrm>
      </p:grpSpPr>
      <p:sp>
        <p:nvSpPr>
          <p:cNvPr id="1439" name="Shape 143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40" name="Shape 144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Đối với trạng thái Expired, hệ thống trả về kết quả Thẻ đã hết hạn.</a:t>
            </a:r>
          </a:p>
          <a:p>
            <a:pPr lvl="0" rtl="0">
              <a:spcBef>
                <a:spcPts val="0"/>
              </a:spcBef>
              <a:buNone/>
            </a:pPr>
            <a:r>
              <a:t/>
            </a:r>
            <a:endParaRPr>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1" name="Shape 1471"/>
        <p:cNvGrpSpPr/>
        <p:nvPr/>
      </p:nvGrpSpPr>
      <p:grpSpPr>
        <a:xfrm>
          <a:off x="0" y="0"/>
          <a:ext cx="0" cy="0"/>
          <a:chOff x="0" y="0"/>
          <a:chExt cx="0" cy="0"/>
        </a:xfrm>
      </p:grpSpPr>
      <p:sp>
        <p:nvSpPr>
          <p:cNvPr id="1472" name="Shape 147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73" name="Shape 147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Đối với trạng thái Ready và Request cancel, hệ thống trả về kết quả Thẻ hợp lệ.</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0" name="Shape 11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t>Như vậy tôi đã trình bày xong những đề còn hạn chế trong việc sử dụng dịch vụ bảo hiểm hiện tại!</a:t>
            </a:r>
          </a:p>
          <a:p>
            <a:pPr indent="-228600" lvl="0" marL="457200" rtl="0">
              <a:lnSpc>
                <a:spcPct val="115000"/>
              </a:lnSpc>
              <a:spcBef>
                <a:spcPts val="0"/>
              </a:spcBef>
              <a:buChar char="-"/>
            </a:pPr>
            <a:r>
              <a:rPr lang="en"/>
              <a:t>Sau đây tồi xin trình bày giải pháp </a:t>
            </a:r>
          </a:p>
          <a:p>
            <a:pPr lvl="0" rtl="0">
              <a:spcBef>
                <a:spcPts val="0"/>
              </a:spcBef>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6" name="Shape 1506"/>
        <p:cNvGrpSpPr/>
        <p:nvPr/>
      </p:nvGrpSpPr>
      <p:grpSpPr>
        <a:xfrm>
          <a:off x="0" y="0"/>
          <a:ext cx="0" cy="0"/>
          <a:chOff x="0" y="0"/>
          <a:chExt cx="0" cy="0"/>
        </a:xfrm>
      </p:grpSpPr>
      <p:sp>
        <p:nvSpPr>
          <p:cNvPr id="1507" name="Shape 150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08" name="Shape 15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5" name="Shape 1525"/>
        <p:cNvGrpSpPr/>
        <p:nvPr/>
      </p:nvGrpSpPr>
      <p:grpSpPr>
        <a:xfrm>
          <a:off x="0" y="0"/>
          <a:ext cx="0" cy="0"/>
          <a:chOff x="0" y="0"/>
          <a:chExt cx="0" cy="0"/>
        </a:xfrm>
      </p:grpSpPr>
      <p:sp>
        <p:nvSpPr>
          <p:cNvPr id="1526" name="Shape 152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27" name="Shape 152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17500" lvl="0" marL="457200" marR="0" rtl="0" algn="l">
              <a:lnSpc>
                <a:spcPct val="100000"/>
              </a:lnSpc>
              <a:spcBef>
                <a:spcPts val="0"/>
              </a:spcBef>
              <a:spcAft>
                <a:spcPts val="0"/>
              </a:spcAft>
              <a:buClr>
                <a:srgbClr val="000000"/>
              </a:buClr>
              <a:buSzPct val="127272"/>
              <a:buFont typeface="Arial"/>
              <a:buChar char="-"/>
            </a:pPr>
            <a:r>
              <a:rPr lang="en"/>
              <a:t>Trong trường hợp thẻ hợp lệ, hệ thống sẽ kiểm tra thêm điều kiện là </a:t>
            </a:r>
            <a:r>
              <a:rPr b="1" lang="en"/>
              <a:t>thời hạn còn lại của hợp đồng nếu bé hơn 15 ngày</a:t>
            </a:r>
            <a:r>
              <a:rPr lang="en"/>
              <a:t> thì sẽ đổi kết quả trả về thành Thẻ sắp hết hạn.</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7" name="Shape 1547"/>
        <p:cNvGrpSpPr/>
        <p:nvPr/>
      </p:nvGrpSpPr>
      <p:grpSpPr>
        <a:xfrm>
          <a:off x="0" y="0"/>
          <a:ext cx="0" cy="0"/>
          <a:chOff x="0" y="0"/>
          <a:chExt cx="0" cy="0"/>
        </a:xfrm>
      </p:grpSpPr>
      <p:sp>
        <p:nvSpPr>
          <p:cNvPr id="1548" name="Shape 154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9" name="Shape 154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Tiếp theo, thiết bị kiểm tra thẻ nhận được kết quả trả về từ hệ thống và hiển thị kết quả cho CSGT.</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6" name="Shape 1556"/>
        <p:cNvGrpSpPr/>
        <p:nvPr/>
      </p:nvGrpSpPr>
      <p:grpSpPr>
        <a:xfrm>
          <a:off x="0" y="0"/>
          <a:ext cx="0" cy="0"/>
          <a:chOff x="0" y="0"/>
          <a:chExt cx="0" cy="0"/>
        </a:xfrm>
      </p:grpSpPr>
      <p:sp>
        <p:nvSpPr>
          <p:cNvPr id="1557" name="Shape 155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58" name="Shape 155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1" name="Shape 1571"/>
        <p:cNvGrpSpPr/>
        <p:nvPr/>
      </p:nvGrpSpPr>
      <p:grpSpPr>
        <a:xfrm>
          <a:off x="0" y="0"/>
          <a:ext cx="0" cy="0"/>
          <a:chOff x="0" y="0"/>
          <a:chExt cx="0" cy="0"/>
        </a:xfrm>
      </p:grpSpPr>
      <p:sp>
        <p:nvSpPr>
          <p:cNvPr id="1572" name="Shape 157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73" name="Shape 157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tôi xin demo chức năng kiểm tra thẻ hợp lệ.</a:t>
            </a:r>
          </a:p>
          <a:p>
            <a:pPr indent="-228600" lvl="0" marL="457200" rtl="0">
              <a:spcBef>
                <a:spcPts val="0"/>
              </a:spcBef>
              <a:buChar char="-"/>
            </a:pPr>
            <a:r>
              <a:rPr lang="en"/>
              <a:t>Tôi xin giới thiệu kịch bản như sau: tôi sẽ dùng thiết bị kiểm tra thẻ để kiểm tra thông tin thẻ vừa được in cho hợp đồng trước đó, sau đó CSGT có thể dùng thiết bị để thêm thông tin vi phạm ATGT của KH; và cuối cùng, KH có thể đăng nhập vào hệ thống để xem lịch sử truy cập của thẻ cũng như thông tin vi phạm.</a:t>
            </a:r>
          </a:p>
          <a:p>
            <a:pPr indent="-228600" lvl="0" marL="457200" rtl="0">
              <a:spcBef>
                <a:spcPts val="0"/>
              </a:spcBef>
              <a:buClr>
                <a:schemeClr val="dk1"/>
              </a:buClr>
              <a:buChar char="-"/>
            </a:pPr>
            <a:r>
              <a:rPr lang="en">
                <a:solidFill>
                  <a:schemeClr val="dk1"/>
                </a:solidFill>
              </a:rPr>
              <a:t>//Thêm thông tin vi phạm, hệ thống hỗ trợ chụp ảnh.</a:t>
            </a:r>
          </a:p>
          <a:p>
            <a:pPr indent="-228600" lvl="0" marL="457200" rtl="0">
              <a:spcBef>
                <a:spcPts val="0"/>
              </a:spcBef>
              <a:buClr>
                <a:schemeClr val="dk1"/>
              </a:buClr>
              <a:buChar char="-"/>
            </a:pPr>
            <a:r>
              <a:rPr lang="en">
                <a:solidFill>
                  <a:schemeClr val="dk1"/>
                </a:solidFill>
              </a:rPr>
              <a:t>//Sau khi thêm chuyển sang giao diện khách hàng để xem thông tin vi phạm và lịch sử truy cập thẻ.</a:t>
            </a:r>
          </a:p>
          <a:p>
            <a:pPr indent="-228600" lvl="0" marL="457200" rtl="0">
              <a:spcBef>
                <a:spcPts val="0"/>
              </a:spcBef>
              <a:buClr>
                <a:schemeClr val="dk1"/>
              </a:buClr>
              <a:buChar char="-"/>
            </a:pPr>
            <a:r>
              <a:rPr lang="en">
                <a:solidFill>
                  <a:schemeClr val="dk1"/>
                </a:solidFill>
              </a:rPr>
              <a:t>//Demo trường hợp thẻ hỏng, phải nhập ID thẻ.</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5" name="Shape 1585"/>
        <p:cNvGrpSpPr/>
        <p:nvPr/>
      </p:nvGrpSpPr>
      <p:grpSpPr>
        <a:xfrm>
          <a:off x="0" y="0"/>
          <a:ext cx="0" cy="0"/>
          <a:chOff x="0" y="0"/>
          <a:chExt cx="0" cy="0"/>
        </a:xfrm>
      </p:grpSpPr>
      <p:sp>
        <p:nvSpPr>
          <p:cNvPr id="1586" name="Shape 158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87" name="Shape 158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tôi xin demo chức năng kiểm tra thẻ hợp lệ.</a:t>
            </a:r>
          </a:p>
          <a:p>
            <a:pPr indent="-228600" lvl="0" marL="457200" rtl="0">
              <a:spcBef>
                <a:spcPts val="0"/>
              </a:spcBef>
              <a:buChar char="-"/>
            </a:pPr>
            <a:r>
              <a:rPr lang="en"/>
              <a:t>Tôi xin giới thiệu kịch bản như sau: tôi sẽ dùng thiết bị kiểm tra thẻ để kiểm tra thông tin thẻ vừa được in cho hợp đồng trước đó, sau đó CSGT có thể dùng thiết bị để thêm thông tin vi phạm ATGT của KH; và cuối cùng, KH có thể đăng nhập vào hệ thống để xem lịch sử truy cập của thẻ cũng như thông tin vi phạm.</a:t>
            </a:r>
          </a:p>
          <a:p>
            <a:pPr indent="-228600" lvl="0" marL="457200" rtl="0">
              <a:spcBef>
                <a:spcPts val="0"/>
              </a:spcBef>
              <a:buClr>
                <a:schemeClr val="dk1"/>
              </a:buClr>
              <a:buChar char="-"/>
            </a:pPr>
            <a:r>
              <a:rPr lang="en">
                <a:solidFill>
                  <a:schemeClr val="dk1"/>
                </a:solidFill>
              </a:rPr>
              <a:t>//Thêm thông tin vi phạm, hệ thống hỗ trợ chụp ảnh.</a:t>
            </a:r>
          </a:p>
          <a:p>
            <a:pPr indent="-228600" lvl="0" marL="457200" rtl="0">
              <a:spcBef>
                <a:spcPts val="0"/>
              </a:spcBef>
              <a:buClr>
                <a:schemeClr val="dk1"/>
              </a:buClr>
              <a:buChar char="-"/>
            </a:pPr>
            <a:r>
              <a:rPr lang="en">
                <a:solidFill>
                  <a:schemeClr val="dk1"/>
                </a:solidFill>
              </a:rPr>
              <a:t>//Sau khi thêm chuyển sang giao diện khách hàng để xem thông tin vi phạm và lịch sử truy cập thẻ.</a:t>
            </a:r>
          </a:p>
          <a:p>
            <a:pPr indent="-228600" lvl="0" marL="457200" rtl="0">
              <a:spcBef>
                <a:spcPts val="0"/>
              </a:spcBef>
              <a:buClr>
                <a:schemeClr val="dk1"/>
              </a:buClr>
              <a:buChar char="-"/>
            </a:pPr>
            <a:r>
              <a:rPr lang="en">
                <a:solidFill>
                  <a:schemeClr val="dk1"/>
                </a:solidFill>
              </a:rPr>
              <a:t>//Demo trường hợp thẻ hỏng, phải nhập ID thẻ.</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7" name="Shape 1597"/>
        <p:cNvGrpSpPr/>
        <p:nvPr/>
      </p:nvGrpSpPr>
      <p:grpSpPr>
        <a:xfrm>
          <a:off x="0" y="0"/>
          <a:ext cx="0" cy="0"/>
          <a:chOff x="0" y="0"/>
          <a:chExt cx="0" cy="0"/>
        </a:xfrm>
      </p:grpSpPr>
      <p:sp>
        <p:nvSpPr>
          <p:cNvPr id="1598" name="Shape 159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99" name="Shape 159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tôi xin demo chức năng kiểm tra thẻ hợp lệ.</a:t>
            </a:r>
          </a:p>
          <a:p>
            <a:pPr indent="-228600" lvl="0" marL="457200" rtl="0">
              <a:spcBef>
                <a:spcPts val="0"/>
              </a:spcBef>
              <a:buChar char="-"/>
            </a:pPr>
            <a:r>
              <a:rPr lang="en"/>
              <a:t>Tôi xin giới thiệu kịch bản như sau: tôi sẽ dùng thiết bị kiểm tra thẻ để kiểm tra thông tin thẻ vừa được in cho hợp đồng trước đó, sau đó CSGT có thể dùng thiết bị để thêm thông tin vi phạm ATGT của KH; và cuối cùng, KH có thể đăng nhập vào hệ thống để xem lịch sử truy cập của thẻ cũng như thông tin vi phạm.</a:t>
            </a:r>
          </a:p>
          <a:p>
            <a:pPr indent="-228600" lvl="0" marL="457200" rtl="0">
              <a:spcBef>
                <a:spcPts val="0"/>
              </a:spcBef>
              <a:buClr>
                <a:schemeClr val="dk1"/>
              </a:buClr>
              <a:buChar char="-"/>
            </a:pPr>
            <a:r>
              <a:rPr lang="en">
                <a:solidFill>
                  <a:schemeClr val="dk1"/>
                </a:solidFill>
              </a:rPr>
              <a:t>//Thêm thông tin vi phạm, hệ thống hỗ trợ chụp ảnh.</a:t>
            </a:r>
          </a:p>
          <a:p>
            <a:pPr indent="-228600" lvl="0" marL="457200" rtl="0">
              <a:spcBef>
                <a:spcPts val="0"/>
              </a:spcBef>
              <a:buClr>
                <a:schemeClr val="dk1"/>
              </a:buClr>
              <a:buChar char="-"/>
            </a:pPr>
            <a:r>
              <a:rPr lang="en">
                <a:solidFill>
                  <a:schemeClr val="dk1"/>
                </a:solidFill>
              </a:rPr>
              <a:t>//Sau khi thêm chuyển sang giao diện khách hàng để xem thông tin vi phạm và lịch sử truy cập thẻ.</a:t>
            </a:r>
          </a:p>
          <a:p>
            <a:pPr indent="-228600" lvl="0" marL="457200" rtl="0">
              <a:spcBef>
                <a:spcPts val="0"/>
              </a:spcBef>
              <a:buClr>
                <a:schemeClr val="dk1"/>
              </a:buClr>
              <a:buChar char="-"/>
            </a:pPr>
            <a:r>
              <a:rPr lang="en">
                <a:solidFill>
                  <a:schemeClr val="dk1"/>
                </a:solidFill>
              </a:rPr>
              <a:t>//Demo trường hợp thẻ hỏng, phải nhập ID thẻ.</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8" name="Shape 1608"/>
        <p:cNvGrpSpPr/>
        <p:nvPr/>
      </p:nvGrpSpPr>
      <p:grpSpPr>
        <a:xfrm>
          <a:off x="0" y="0"/>
          <a:ext cx="0" cy="0"/>
          <a:chOff x="0" y="0"/>
          <a:chExt cx="0" cy="0"/>
        </a:xfrm>
      </p:grpSpPr>
      <p:sp>
        <p:nvSpPr>
          <p:cNvPr id="1609" name="Shape 160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10" name="Shape 161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tôi xin demo chức năng kiểm tra thẻ hợp lệ.</a:t>
            </a:r>
          </a:p>
          <a:p>
            <a:pPr indent="-228600" lvl="0" marL="457200" rtl="0">
              <a:spcBef>
                <a:spcPts val="0"/>
              </a:spcBef>
              <a:buChar char="-"/>
            </a:pPr>
            <a:r>
              <a:rPr lang="en"/>
              <a:t>Tôi xin giới thiệu kịch bản như sau: tôi sẽ dùng thiết bị kiểm tra thẻ để kiểm tra thông tin thẻ vừa được in cho hợp đồng trước đó, sau đó CSGT có thể dùng thiết bị để thêm thông tin vi phạm ATGT của KH; và cuối cùng, KH có thể đăng nhập vào hệ thống để xem lịch sử truy cập của thẻ cũng như thông tin vi phạm.</a:t>
            </a:r>
          </a:p>
          <a:p>
            <a:pPr indent="-228600" lvl="0" marL="457200" rtl="0">
              <a:spcBef>
                <a:spcPts val="0"/>
              </a:spcBef>
              <a:buClr>
                <a:schemeClr val="dk1"/>
              </a:buClr>
              <a:buChar char="-"/>
            </a:pPr>
            <a:r>
              <a:rPr lang="en">
                <a:solidFill>
                  <a:schemeClr val="dk1"/>
                </a:solidFill>
              </a:rPr>
              <a:t>//Thêm thông tin vi phạm, hệ thống hỗ trợ chụp ảnh.</a:t>
            </a:r>
          </a:p>
          <a:p>
            <a:pPr indent="-228600" lvl="0" marL="457200" rtl="0">
              <a:spcBef>
                <a:spcPts val="0"/>
              </a:spcBef>
              <a:buClr>
                <a:schemeClr val="dk1"/>
              </a:buClr>
              <a:buChar char="-"/>
            </a:pPr>
            <a:r>
              <a:rPr lang="en">
                <a:solidFill>
                  <a:schemeClr val="dk1"/>
                </a:solidFill>
              </a:rPr>
              <a:t>//Sau khi thêm chuyển sang giao diện khách hàng để xem thông tin vi phạm và lịch sử truy cập thẻ.</a:t>
            </a:r>
          </a:p>
          <a:p>
            <a:pPr indent="-228600" lvl="0" marL="457200" rtl="0">
              <a:spcBef>
                <a:spcPts val="0"/>
              </a:spcBef>
              <a:buClr>
                <a:schemeClr val="dk1"/>
              </a:buClr>
              <a:buChar char="-"/>
            </a:pPr>
            <a:r>
              <a:rPr lang="en">
                <a:solidFill>
                  <a:schemeClr val="dk1"/>
                </a:solidFill>
              </a:rPr>
              <a:t>//Demo trường hợp thẻ hỏng, phải nhập ID thẻ.</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9" name="Shape 1619"/>
        <p:cNvGrpSpPr/>
        <p:nvPr/>
      </p:nvGrpSpPr>
      <p:grpSpPr>
        <a:xfrm>
          <a:off x="0" y="0"/>
          <a:ext cx="0" cy="0"/>
          <a:chOff x="0" y="0"/>
          <a:chExt cx="0" cy="0"/>
        </a:xfrm>
      </p:grpSpPr>
      <p:sp>
        <p:nvSpPr>
          <p:cNvPr id="1620" name="Shape 162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21" name="Shape 162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Như vậy, tôi đã trình bày xong về quy trình kiểm tra thẻ, trạng thái của hợp đồng trong hệ thống đang là </a:t>
            </a:r>
            <a:r>
              <a:rPr b="1" lang="en">
                <a:solidFill>
                  <a:schemeClr val="dk1"/>
                </a:solidFill>
              </a:rPr>
              <a:t>Sẵn sàng</a:t>
            </a:r>
            <a:r>
              <a:rPr lang="en">
                <a:solidFill>
                  <a:schemeClr val="dk1"/>
                </a:solidFill>
              </a:rPr>
              <a:t>.</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5" name="Shape 1625"/>
        <p:cNvGrpSpPr/>
        <p:nvPr/>
      </p:nvGrpSpPr>
      <p:grpSpPr>
        <a:xfrm>
          <a:off x="0" y="0"/>
          <a:ext cx="0" cy="0"/>
          <a:chOff x="0" y="0"/>
          <a:chExt cx="0" cy="0"/>
        </a:xfrm>
      </p:grpSpPr>
      <p:sp>
        <p:nvSpPr>
          <p:cNvPr id="1626" name="Shape 162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27" name="Shape 162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tôi xin trình bày về tiến trình chạy ngầm và chức năng thông báo cho khách hàng khi hợp đồng sắp hết hạn hoặc hết hạn.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8" name="Shape 11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t>Qua quá trình nghiên cứu và khảo sát nhóm chúng tôi đã xây dựng hệ thống MIC bao gồm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5" name="Shape 1635"/>
        <p:cNvGrpSpPr/>
        <p:nvPr/>
      </p:nvGrpSpPr>
      <p:grpSpPr>
        <a:xfrm>
          <a:off x="0" y="0"/>
          <a:ext cx="0" cy="0"/>
          <a:chOff x="0" y="0"/>
          <a:chExt cx="0" cy="0"/>
        </a:xfrm>
      </p:grpSpPr>
      <p:sp>
        <p:nvSpPr>
          <p:cNvPr id="1636" name="Shape 163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37" name="Shape 163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Tôi xin giới thiệu về tiến trình chạy ngầm của hệ thống, được gọi là scheduler.</a:t>
            </a:r>
          </a:p>
          <a:p>
            <a:pPr indent="-228600" lvl="0" marL="457200">
              <a:spcBef>
                <a:spcPts val="0"/>
              </a:spcBef>
              <a:buChar char="-"/>
            </a:pPr>
            <a:r>
              <a:rPr lang="en"/>
              <a:t>Scheduler là một thành phần nằm trong hệ thống có nhiệm vụ thực hiện kiểm tra ngày hết hạn của các hợp đồng, đồng thời thay đổi trạng thái của các hợp đồng nếu cần thiết.</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4" name="Shape 1654"/>
        <p:cNvGrpSpPr/>
        <p:nvPr/>
      </p:nvGrpSpPr>
      <p:grpSpPr>
        <a:xfrm>
          <a:off x="0" y="0"/>
          <a:ext cx="0" cy="0"/>
          <a:chOff x="0" y="0"/>
          <a:chExt cx="0" cy="0"/>
        </a:xfrm>
      </p:grpSpPr>
      <p:sp>
        <p:nvSpPr>
          <p:cNvPr id="1655" name="Shape 165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56" name="Shape 165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Chúng tôi cài đặt Scheduler thực hiện việc kiểm tra lúc 00:00 sáng mỗi ngày.</a:t>
            </a:r>
          </a:p>
          <a:p>
            <a:pPr indent="-228600" lvl="0" marL="457200" rtl="0">
              <a:spcBef>
                <a:spcPts val="0"/>
              </a:spcBef>
              <a:buClr>
                <a:schemeClr val="dk1"/>
              </a:buClr>
              <a:buChar char="-"/>
            </a:pPr>
            <a:r>
              <a:rPr lang="en">
                <a:solidFill>
                  <a:schemeClr val="dk1"/>
                </a:solidFill>
              </a:rPr>
              <a:t>Khi được kích hoạt, Scheduler sẽ thực hiện 4 tác vụ sau:</a:t>
            </a:r>
          </a:p>
          <a:p>
            <a:pPr indent="-228600" lvl="1" marL="914400" rtl="0">
              <a:spcBef>
                <a:spcPts val="0"/>
              </a:spcBef>
              <a:buClr>
                <a:schemeClr val="dk1"/>
              </a:buClr>
              <a:buChar char="-"/>
            </a:pPr>
            <a:r>
              <a:rPr lang="en">
                <a:solidFill>
                  <a:schemeClr val="dk1"/>
                </a:solidFill>
              </a:rPr>
              <a:t>Kiểm tra hợp đồng sắp hết hạn: gửi thông báo đến KH</a:t>
            </a:r>
          </a:p>
          <a:p>
            <a:pPr indent="-228600" lvl="1" marL="914400" rtl="0">
              <a:spcBef>
                <a:spcPts val="0"/>
              </a:spcBef>
              <a:buClr>
                <a:schemeClr val="dk1"/>
              </a:buClr>
              <a:buChar char="-"/>
            </a:pPr>
            <a:r>
              <a:rPr lang="en">
                <a:solidFill>
                  <a:schemeClr val="dk1"/>
                </a:solidFill>
              </a:rPr>
              <a:t>Kiểm tra hợp đồng đã hết hạn: đổi trạng thái HĐ thành “Expired” và thông báo đến KH</a:t>
            </a:r>
          </a:p>
          <a:p>
            <a:pPr indent="-228600" lvl="1" marL="914400" rtl="0">
              <a:spcBef>
                <a:spcPts val="0"/>
              </a:spcBef>
              <a:buClr>
                <a:schemeClr val="dk1"/>
              </a:buClr>
              <a:buChar char="-"/>
            </a:pPr>
            <a:r>
              <a:rPr lang="en">
                <a:solidFill>
                  <a:schemeClr val="dk1"/>
                </a:solidFill>
              </a:rPr>
              <a:t>Kiểm tra hợp đồng quá hạn thanh toán: đổi trạng thái HĐ thành “Cancelled” và thông báo đến KH</a:t>
            </a:r>
          </a:p>
          <a:p>
            <a:pPr indent="-228600" lvl="1" marL="914400" rtl="0">
              <a:spcBef>
                <a:spcPts val="0"/>
              </a:spcBef>
              <a:buClr>
                <a:schemeClr val="dk1"/>
              </a:buClr>
              <a:buChar char="-"/>
            </a:pPr>
            <a:r>
              <a:rPr lang="en">
                <a:solidFill>
                  <a:schemeClr val="dk1"/>
                </a:solidFill>
              </a:rPr>
              <a:t>Kiểm tra hợp đồng đã thanh toán đến ngày có hiệu lực: đổi trạng thái HĐ thành “Ready” và thông báo đến KH</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7" name="Shape 1667"/>
        <p:cNvGrpSpPr/>
        <p:nvPr/>
      </p:nvGrpSpPr>
      <p:grpSpPr>
        <a:xfrm>
          <a:off x="0" y="0"/>
          <a:ext cx="0" cy="0"/>
          <a:chOff x="0" y="0"/>
          <a:chExt cx="0" cy="0"/>
        </a:xfrm>
      </p:grpSpPr>
      <p:sp>
        <p:nvSpPr>
          <p:cNvPr id="1668" name="Shape 166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69" name="Shape 166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Hiện tại chúng tôi hỗ trợ 2 loại thông báo: thông báo trên giao diện web và thông báo qua email.</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6" name="Shape 1696"/>
        <p:cNvGrpSpPr/>
        <p:nvPr/>
      </p:nvGrpSpPr>
      <p:grpSpPr>
        <a:xfrm>
          <a:off x="0" y="0"/>
          <a:ext cx="0" cy="0"/>
          <a:chOff x="0" y="0"/>
          <a:chExt cx="0" cy="0"/>
        </a:xfrm>
      </p:grpSpPr>
      <p:sp>
        <p:nvSpPr>
          <p:cNvPr id="1697" name="Shape 169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98" name="Shape 169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Để nhận được thông báo trên hệ thống web, chúng tôi sử dụng kỹ thuật Ajax Polling với thời gian chờ là 3 giây.</a:t>
            </a:r>
          </a:p>
          <a:p>
            <a:pPr indent="-228600" lvl="0" marL="457200">
              <a:spcBef>
                <a:spcPts val="0"/>
              </a:spcBef>
              <a:buChar char="-"/>
            </a:pPr>
            <a:r>
              <a:rPr lang="en"/>
              <a:t>Lúc này nhân viên hoặc KH sẽ có thể nhìn thấy thông báo trực tiếp ngay khi được gửi mà không cần phải tải lại trang.</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6" name="Shape 1706"/>
        <p:cNvGrpSpPr/>
        <p:nvPr/>
      </p:nvGrpSpPr>
      <p:grpSpPr>
        <a:xfrm>
          <a:off x="0" y="0"/>
          <a:ext cx="0" cy="0"/>
          <a:chOff x="0" y="0"/>
          <a:chExt cx="0" cy="0"/>
        </a:xfrm>
      </p:grpSpPr>
      <p:sp>
        <p:nvSpPr>
          <p:cNvPr id="1707" name="Shape 170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08" name="Shape 170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5" name="Shape 1725"/>
        <p:cNvGrpSpPr/>
        <p:nvPr/>
      </p:nvGrpSpPr>
      <p:grpSpPr>
        <a:xfrm>
          <a:off x="0" y="0"/>
          <a:ext cx="0" cy="0"/>
          <a:chOff x="0" y="0"/>
          <a:chExt cx="0" cy="0"/>
        </a:xfrm>
      </p:grpSpPr>
      <p:sp>
        <p:nvSpPr>
          <p:cNvPr id="1726" name="Shape 172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27" name="Shape 172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tôi xin demo sự hoạt động của scheduler và chức năng gửi thông báo cho KH.</a:t>
            </a:r>
          </a:p>
          <a:p>
            <a:pPr indent="-228600" lvl="0" marL="457200" rtl="0">
              <a:spcBef>
                <a:spcPts val="0"/>
              </a:spcBef>
              <a:buChar char="-"/>
            </a:pPr>
            <a:r>
              <a:rPr lang="en"/>
              <a:t>Đầu tiên, tôi sẽ đổi giờ hệ thống đến ngày</a:t>
            </a:r>
            <a:r>
              <a:rPr lang="en">
                <a:solidFill>
                  <a:schemeClr val="dk1"/>
                </a:solidFill>
              </a:rPr>
              <a:t> sắp hết hạn của</a:t>
            </a:r>
            <a:r>
              <a:rPr lang="en"/>
              <a:t> hợp đồng.</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2" name="Shape 1742"/>
        <p:cNvGrpSpPr/>
        <p:nvPr/>
      </p:nvGrpSpPr>
      <p:grpSpPr>
        <a:xfrm>
          <a:off x="0" y="0"/>
          <a:ext cx="0" cy="0"/>
          <a:chOff x="0" y="0"/>
          <a:chExt cx="0" cy="0"/>
        </a:xfrm>
      </p:grpSpPr>
      <p:sp>
        <p:nvSpPr>
          <p:cNvPr id="1743" name="Shape 174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44" name="Shape 174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tôi xin demo sự hoạt động của scheduler và chức năng gửi thông báo cho KH.</a:t>
            </a:r>
          </a:p>
          <a:p>
            <a:pPr indent="-228600" lvl="0" marL="457200" rtl="0">
              <a:spcBef>
                <a:spcPts val="0"/>
              </a:spcBef>
              <a:buChar char="-"/>
            </a:pPr>
            <a:r>
              <a:rPr lang="en"/>
              <a:t>Đầu tiên, tôi sẽ đổi giờ hệ thống đến ngày</a:t>
            </a:r>
            <a:r>
              <a:rPr lang="en">
                <a:solidFill>
                  <a:schemeClr val="dk1"/>
                </a:solidFill>
              </a:rPr>
              <a:t> hết hạn của</a:t>
            </a:r>
            <a:r>
              <a:rPr lang="en"/>
              <a:t> hợp đồng.</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0" name="Shape 1760"/>
        <p:cNvGrpSpPr/>
        <p:nvPr/>
      </p:nvGrpSpPr>
      <p:grpSpPr>
        <a:xfrm>
          <a:off x="0" y="0"/>
          <a:ext cx="0" cy="0"/>
          <a:chOff x="0" y="0"/>
          <a:chExt cx="0" cy="0"/>
        </a:xfrm>
      </p:grpSpPr>
      <p:sp>
        <p:nvSpPr>
          <p:cNvPr id="1761" name="Shape 176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62" name="Shape 176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17500" lvl="0" marL="457200" marR="0" rtl="0" algn="l">
              <a:lnSpc>
                <a:spcPct val="100000"/>
              </a:lnSpc>
              <a:spcBef>
                <a:spcPts val="0"/>
              </a:spcBef>
              <a:spcAft>
                <a:spcPts val="0"/>
              </a:spcAft>
              <a:buClr>
                <a:srgbClr val="000000"/>
              </a:buClr>
              <a:buSzPct val="127272"/>
              <a:buFont typeface="Arial"/>
              <a:buChar char="-"/>
            </a:pPr>
            <a:r>
              <a:rPr lang="en"/>
              <a:t>Tiếp theo, Scheduler sẽ gởi thông báo đến khách hàng thông qua web và email.</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6" name="Shape 1776"/>
        <p:cNvGrpSpPr/>
        <p:nvPr/>
      </p:nvGrpSpPr>
      <p:grpSpPr>
        <a:xfrm>
          <a:off x="0" y="0"/>
          <a:ext cx="0" cy="0"/>
          <a:chOff x="0" y="0"/>
          <a:chExt cx="0" cy="0"/>
        </a:xfrm>
      </p:grpSpPr>
      <p:sp>
        <p:nvSpPr>
          <p:cNvPr id="1777" name="Shape 177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78" name="Shape 177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17500" lvl="0" marL="457200" marR="0" rtl="0" algn="l">
              <a:lnSpc>
                <a:spcPct val="100000"/>
              </a:lnSpc>
              <a:spcBef>
                <a:spcPts val="0"/>
              </a:spcBef>
              <a:spcAft>
                <a:spcPts val="0"/>
              </a:spcAft>
              <a:buClr>
                <a:srgbClr val="000000"/>
              </a:buClr>
              <a:buSzPct val="127272"/>
              <a:buFont typeface="Arial"/>
              <a:buChar char="-"/>
            </a:pPr>
            <a:r>
              <a:rPr lang="en"/>
              <a:t>Sau đó, Khách hàng sẽ nhận được thông báo.</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2" name="Shape 1792"/>
        <p:cNvGrpSpPr/>
        <p:nvPr/>
      </p:nvGrpSpPr>
      <p:grpSpPr>
        <a:xfrm>
          <a:off x="0" y="0"/>
          <a:ext cx="0" cy="0"/>
          <a:chOff x="0" y="0"/>
          <a:chExt cx="0" cy="0"/>
        </a:xfrm>
      </p:grpSpPr>
      <p:sp>
        <p:nvSpPr>
          <p:cNvPr id="1793" name="Shape 179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94" name="Shape 179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17500" lvl="0" marL="457200" marR="0" rtl="0" algn="l">
              <a:lnSpc>
                <a:spcPct val="100000"/>
              </a:lnSpc>
              <a:spcBef>
                <a:spcPts val="0"/>
              </a:spcBef>
              <a:spcAft>
                <a:spcPts val="0"/>
              </a:spcAft>
              <a:buClr>
                <a:srgbClr val="000000"/>
              </a:buClr>
              <a:buSzPct val="127272"/>
              <a:buFont typeface="Arial"/>
              <a:buChar char="-"/>
            </a:pPr>
            <a:r>
              <a:rPr lang="en"/>
              <a:t>Đồng thời tại thời điểm này,  nếu CSGT sử dụng thiết bị kiểm tra thẻ để kiểm tra thì hệ thống sẽ trả về kết quả là thẻ sắp hết hạn.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p:nvPr/>
        </p:nvSpPr>
        <p:spPr>
          <a:xfrm>
            <a:off x="0" y="0"/>
            <a:ext cx="9144000" cy="4691399"/>
          </a:xfrm>
          <a:prstGeom prst="rect">
            <a:avLst/>
          </a:prstGeom>
          <a:solidFill>
            <a:schemeClr val="dk2"/>
          </a:solidFill>
          <a:ln>
            <a:noFill/>
          </a:ln>
        </p:spPr>
        <p:txBody>
          <a:bodyPr anchorCtr="0" anchor="ctr" bIns="45700" lIns="91425" rIns="91425" tIns="45700">
            <a:noAutofit/>
          </a:bodyPr>
          <a:lstStyle/>
          <a:p>
            <a:pPr>
              <a:spcBef>
                <a:spcPts val="0"/>
              </a:spcBef>
              <a:buNone/>
            </a:pPr>
            <a:r>
              <a:t/>
            </a:r>
            <a:endParaRPr/>
          </a:p>
        </p:txBody>
      </p:sp>
      <p:cxnSp>
        <p:nvCxnSpPr>
          <p:cNvPr id="10" name="Shape 10"/>
          <p:cNvCxnSpPr/>
          <p:nvPr/>
        </p:nvCxnSpPr>
        <p:spPr>
          <a:xfrm>
            <a:off x="0" y="4662139"/>
            <a:ext cx="9144000" cy="0"/>
          </a:xfrm>
          <a:prstGeom prst="straightConnector1">
            <a:avLst/>
          </a:prstGeom>
          <a:noFill/>
          <a:ln cap="flat" cmpd="sng" w="57150">
            <a:solidFill>
              <a:srgbClr val="000000">
                <a:alpha val="14901"/>
              </a:srgbClr>
            </a:solidFill>
            <a:prstDash val="solid"/>
            <a:round/>
            <a:headEnd len="med" w="med" type="none"/>
            <a:tailEnd len="med" w="med" type="none"/>
          </a:ln>
        </p:spPr>
      </p:cxnSp>
      <p:sp>
        <p:nvSpPr>
          <p:cNvPr id="11" name="Shape 11"/>
          <p:cNvSpPr txBox="1"/>
          <p:nvPr>
            <p:ph type="ctrTitle"/>
          </p:nvPr>
        </p:nvSpPr>
        <p:spPr>
          <a:xfrm>
            <a:off x="685800" y="2490375"/>
            <a:ext cx="7772400" cy="2198400"/>
          </a:xfrm>
          <a:prstGeom prst="rect">
            <a:avLst/>
          </a:prstGeom>
        </p:spPr>
        <p:txBody>
          <a:bodyPr anchorCtr="0" anchor="b" bIns="91425" lIns="91425" rIns="91425" tIns="91425"/>
          <a:lstStyle>
            <a:lvl1pPr>
              <a:spcBef>
                <a:spcPts val="0"/>
              </a:spcBef>
              <a:buSzPct val="100000"/>
              <a:defRPr sz="7200"/>
            </a:lvl1pPr>
            <a:lvl2pPr>
              <a:spcBef>
                <a:spcPts val="0"/>
              </a:spcBef>
              <a:buSzPct val="100000"/>
              <a:defRPr sz="7200"/>
            </a:lvl2pPr>
            <a:lvl3pPr>
              <a:spcBef>
                <a:spcPts val="0"/>
              </a:spcBef>
              <a:buSzPct val="100000"/>
              <a:defRPr sz="7200"/>
            </a:lvl3pPr>
            <a:lvl4pPr>
              <a:spcBef>
                <a:spcPts val="0"/>
              </a:spcBef>
              <a:buSzPct val="100000"/>
              <a:defRPr sz="7200"/>
            </a:lvl4pPr>
            <a:lvl5pPr>
              <a:spcBef>
                <a:spcPts val="0"/>
              </a:spcBef>
              <a:buSzPct val="100000"/>
              <a:defRPr sz="7200"/>
            </a:lvl5pPr>
            <a:lvl6pPr>
              <a:spcBef>
                <a:spcPts val="0"/>
              </a:spcBef>
              <a:buSzPct val="100000"/>
              <a:defRPr sz="7200"/>
            </a:lvl6pPr>
            <a:lvl7pPr>
              <a:spcBef>
                <a:spcPts val="0"/>
              </a:spcBef>
              <a:buSzPct val="100000"/>
              <a:defRPr sz="7200"/>
            </a:lvl7pPr>
            <a:lvl8pPr>
              <a:spcBef>
                <a:spcPts val="0"/>
              </a:spcBef>
              <a:buSzPct val="100000"/>
              <a:defRPr sz="7200"/>
            </a:lvl8pPr>
            <a:lvl9pPr>
              <a:spcBef>
                <a:spcPts val="0"/>
              </a:spcBef>
              <a:buSzPct val="100000"/>
              <a:defRPr sz="7200"/>
            </a:lvl9pPr>
          </a:lstStyle>
          <a:p/>
        </p:txBody>
      </p:sp>
      <p:sp>
        <p:nvSpPr>
          <p:cNvPr id="12" name="Shape 12"/>
          <p:cNvSpPr txBox="1"/>
          <p:nvPr>
            <p:ph idx="1" type="subTitle"/>
          </p:nvPr>
        </p:nvSpPr>
        <p:spPr>
          <a:xfrm>
            <a:off x="685800" y="4836035"/>
            <a:ext cx="7772400" cy="1032599"/>
          </a:xfrm>
          <a:prstGeom prst="rect">
            <a:avLst/>
          </a:prstGeom>
        </p:spPr>
        <p:txBody>
          <a:bodyPr anchorCtr="0" anchor="t" bIns="91425" lIns="91425" rIns="91425" tIns="91425"/>
          <a:lstStyle>
            <a:lvl1pPr>
              <a:spcBef>
                <a:spcPts val="0"/>
              </a:spcBef>
              <a:buClr>
                <a:schemeClr val="dk2"/>
              </a:buClr>
              <a:buNone/>
              <a:defRPr>
                <a:solidFill>
                  <a:schemeClr val="dk2"/>
                </a:solidFill>
              </a:defRPr>
            </a:lvl1pPr>
            <a:lvl2pPr>
              <a:spcBef>
                <a:spcPts val="0"/>
              </a:spcBef>
              <a:buClr>
                <a:schemeClr val="dk2"/>
              </a:buClr>
              <a:buSzPct val="100000"/>
              <a:buNone/>
              <a:defRPr sz="3000">
                <a:solidFill>
                  <a:schemeClr val="dk2"/>
                </a:solidFill>
              </a:defRPr>
            </a:lvl2pPr>
            <a:lvl3pPr>
              <a:spcBef>
                <a:spcPts val="0"/>
              </a:spcBef>
              <a:buClr>
                <a:schemeClr val="dk2"/>
              </a:buClr>
              <a:buSzPct val="100000"/>
              <a:buNone/>
              <a:defRPr sz="3000">
                <a:solidFill>
                  <a:schemeClr val="dk2"/>
                </a:solidFill>
              </a:defRPr>
            </a:lvl3pPr>
            <a:lvl4pPr>
              <a:spcBef>
                <a:spcPts val="0"/>
              </a:spcBef>
              <a:buClr>
                <a:schemeClr val="dk2"/>
              </a:buClr>
              <a:buSzPct val="100000"/>
              <a:buNone/>
              <a:defRPr sz="3000">
                <a:solidFill>
                  <a:schemeClr val="dk2"/>
                </a:solidFill>
              </a:defRPr>
            </a:lvl4pPr>
            <a:lvl5pPr>
              <a:spcBef>
                <a:spcPts val="0"/>
              </a:spcBef>
              <a:buClr>
                <a:schemeClr val="dk2"/>
              </a:buClr>
              <a:buSzPct val="100000"/>
              <a:buNone/>
              <a:defRPr sz="3000">
                <a:solidFill>
                  <a:schemeClr val="dk2"/>
                </a:solidFill>
              </a:defRPr>
            </a:lvl5pPr>
            <a:lvl6pPr>
              <a:spcBef>
                <a:spcPts val="0"/>
              </a:spcBef>
              <a:buClr>
                <a:schemeClr val="dk2"/>
              </a:buClr>
              <a:buSzPct val="100000"/>
              <a:buNone/>
              <a:defRPr sz="3000">
                <a:solidFill>
                  <a:schemeClr val="dk2"/>
                </a:solidFill>
              </a:defRPr>
            </a:lvl6pPr>
            <a:lvl7pPr>
              <a:spcBef>
                <a:spcPts val="0"/>
              </a:spcBef>
              <a:buClr>
                <a:schemeClr val="dk2"/>
              </a:buClr>
              <a:buSzPct val="100000"/>
              <a:buNone/>
              <a:defRPr sz="3000">
                <a:solidFill>
                  <a:schemeClr val="dk2"/>
                </a:solidFill>
              </a:defRPr>
            </a:lvl7pPr>
            <a:lvl8pPr>
              <a:spcBef>
                <a:spcPts val="0"/>
              </a:spcBef>
              <a:buClr>
                <a:schemeClr val="dk2"/>
              </a:buClr>
              <a:buSzPct val="100000"/>
              <a:buNone/>
              <a:defRPr sz="3000">
                <a:solidFill>
                  <a:schemeClr val="dk2"/>
                </a:solidFill>
              </a:defRPr>
            </a:lvl8pPr>
            <a:lvl9pPr>
              <a:spcBef>
                <a:spcPts val="0"/>
              </a:spcBef>
              <a:buClr>
                <a:schemeClr val="dk2"/>
              </a:buClr>
              <a:buSzPct val="100000"/>
              <a:buNone/>
              <a:defRPr sz="3000">
                <a:solidFill>
                  <a:schemeClr val="dk2"/>
                </a:solidFill>
              </a:defRPr>
            </a:lvl9pPr>
          </a:lstStyle>
          <a:p/>
        </p:txBody>
      </p:sp>
      <p:sp>
        <p:nvSpPr>
          <p:cNvPr id="13" name="Shape 1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4" name="Shape 14"/>
        <p:cNvGrpSpPr/>
        <p:nvPr/>
      </p:nvGrpSpPr>
      <p:grpSpPr>
        <a:xfrm>
          <a:off x="0" y="0"/>
          <a:ext cx="0" cy="0"/>
          <a:chOff x="0" y="0"/>
          <a:chExt cx="0" cy="0"/>
        </a:xfrm>
      </p:grpSpPr>
      <p:sp>
        <p:nvSpPr>
          <p:cNvPr id="15" name="Shape 15"/>
          <p:cNvSpPr/>
          <p:nvPr/>
        </p:nvSpPr>
        <p:spPr>
          <a:xfrm>
            <a:off x="0" y="0"/>
            <a:ext cx="9144000" cy="1532999"/>
          </a:xfrm>
          <a:prstGeom prst="rect">
            <a:avLst/>
          </a:prstGeom>
          <a:solidFill>
            <a:srgbClr val="2388DB"/>
          </a:solidFill>
          <a:ln>
            <a:noFill/>
          </a:ln>
        </p:spPr>
        <p:txBody>
          <a:bodyPr anchorCtr="0" anchor="ctr" bIns="45700" lIns="91425" rIns="91425" tIns="45700">
            <a:noAutofit/>
          </a:bodyPr>
          <a:lstStyle/>
          <a:p>
            <a:pPr>
              <a:spcBef>
                <a:spcPts val="0"/>
              </a:spcBef>
              <a:buNone/>
            </a:pPr>
            <a:r>
              <a:t/>
            </a:r>
            <a:endParaRPr/>
          </a:p>
        </p:txBody>
      </p:sp>
      <p:cxnSp>
        <p:nvCxnSpPr>
          <p:cNvPr id="16" name="Shape 16"/>
          <p:cNvCxnSpPr/>
          <p:nvPr/>
        </p:nvCxnSpPr>
        <p:spPr>
          <a:xfrm>
            <a:off x="0" y="1503833"/>
            <a:ext cx="9144000" cy="0"/>
          </a:xfrm>
          <a:prstGeom prst="straightConnector1">
            <a:avLst/>
          </a:prstGeom>
          <a:noFill/>
          <a:ln cap="flat" cmpd="sng" w="57150">
            <a:solidFill>
              <a:srgbClr val="000000">
                <a:alpha val="14901"/>
              </a:srgbClr>
            </a:solidFill>
            <a:prstDash val="solid"/>
            <a:round/>
            <a:headEnd len="med" w="med" type="none"/>
            <a:tailEnd len="med" w="med" type="none"/>
          </a:ln>
        </p:spPr>
      </p:cxnSp>
      <p:sp>
        <p:nvSpPr>
          <p:cNvPr id="17" name="Shape 17"/>
          <p:cNvSpPr txBox="1"/>
          <p:nvPr>
            <p:ph type="title"/>
          </p:nvPr>
        </p:nvSpPr>
        <p:spPr>
          <a:xfrm>
            <a:off x="457200" y="274637"/>
            <a:ext cx="8229600" cy="11430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8" name="Shape 18"/>
          <p:cNvSpPr txBox="1"/>
          <p:nvPr>
            <p:ph idx="1" type="body"/>
          </p:nvPr>
        </p:nvSpPr>
        <p:spPr>
          <a:xfrm>
            <a:off x="457200" y="1600200"/>
            <a:ext cx="8229600" cy="49677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9" name="Shape 1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p:nvPr/>
        </p:nvSpPr>
        <p:spPr>
          <a:xfrm>
            <a:off x="0" y="0"/>
            <a:ext cx="9144000" cy="1532999"/>
          </a:xfrm>
          <a:prstGeom prst="rect">
            <a:avLst/>
          </a:prstGeom>
          <a:solidFill>
            <a:schemeClr val="dk2"/>
          </a:solidFill>
          <a:ln>
            <a:noFill/>
          </a:ln>
        </p:spPr>
        <p:txBody>
          <a:bodyPr anchorCtr="0" anchor="ctr" bIns="45700" lIns="91425" rIns="91425" tIns="45700">
            <a:noAutofit/>
          </a:bodyPr>
          <a:lstStyle/>
          <a:p>
            <a:pPr>
              <a:spcBef>
                <a:spcPts val="0"/>
              </a:spcBef>
              <a:buNone/>
            </a:pPr>
            <a:r>
              <a:t/>
            </a:r>
            <a:endParaRPr/>
          </a:p>
        </p:txBody>
      </p:sp>
      <p:cxnSp>
        <p:nvCxnSpPr>
          <p:cNvPr id="22" name="Shape 22"/>
          <p:cNvCxnSpPr/>
          <p:nvPr/>
        </p:nvCxnSpPr>
        <p:spPr>
          <a:xfrm>
            <a:off x="0" y="1503833"/>
            <a:ext cx="9144000" cy="0"/>
          </a:xfrm>
          <a:prstGeom prst="straightConnector1">
            <a:avLst/>
          </a:prstGeom>
          <a:noFill/>
          <a:ln cap="flat" cmpd="sng" w="57150">
            <a:solidFill>
              <a:srgbClr val="000000">
                <a:alpha val="14901"/>
              </a:srgbClr>
            </a:solidFill>
            <a:prstDash val="solid"/>
            <a:round/>
            <a:headEnd len="med" w="med" type="none"/>
            <a:tailEnd len="med" w="med" type="none"/>
          </a:ln>
        </p:spPr>
      </p:cxnSp>
      <p:sp>
        <p:nvSpPr>
          <p:cNvPr id="23" name="Shape 23"/>
          <p:cNvSpPr txBox="1"/>
          <p:nvPr>
            <p:ph type="title"/>
          </p:nvPr>
        </p:nvSpPr>
        <p:spPr>
          <a:xfrm>
            <a:off x="457200" y="274637"/>
            <a:ext cx="8229600" cy="11430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4" name="Shape 24"/>
          <p:cNvSpPr txBox="1"/>
          <p:nvPr>
            <p:ph idx="1" type="body"/>
          </p:nvPr>
        </p:nvSpPr>
        <p:spPr>
          <a:xfrm>
            <a:off x="457200" y="1600200"/>
            <a:ext cx="3994500" cy="49677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5" name="Shape 25"/>
          <p:cNvSpPr txBox="1"/>
          <p:nvPr>
            <p:ph idx="2" type="body"/>
          </p:nvPr>
        </p:nvSpPr>
        <p:spPr>
          <a:xfrm>
            <a:off x="4692273" y="1600200"/>
            <a:ext cx="3994500" cy="49677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6" name="Shape 2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7" name="Shape 27"/>
        <p:cNvGrpSpPr/>
        <p:nvPr/>
      </p:nvGrpSpPr>
      <p:grpSpPr>
        <a:xfrm>
          <a:off x="0" y="0"/>
          <a:ext cx="0" cy="0"/>
          <a:chOff x="0" y="0"/>
          <a:chExt cx="0" cy="0"/>
        </a:xfrm>
      </p:grpSpPr>
      <p:sp>
        <p:nvSpPr>
          <p:cNvPr id="28" name="Shape 28"/>
          <p:cNvSpPr/>
          <p:nvPr/>
        </p:nvSpPr>
        <p:spPr>
          <a:xfrm>
            <a:off x="0" y="0"/>
            <a:ext cx="9144000" cy="1532999"/>
          </a:xfrm>
          <a:prstGeom prst="rect">
            <a:avLst/>
          </a:prstGeom>
          <a:solidFill>
            <a:srgbClr val="2388DB"/>
          </a:solidFill>
          <a:ln>
            <a:noFill/>
          </a:ln>
        </p:spPr>
        <p:txBody>
          <a:bodyPr anchorCtr="0" anchor="ctr" bIns="45700" lIns="91425" rIns="91425" tIns="45700">
            <a:noAutofit/>
          </a:bodyPr>
          <a:lstStyle/>
          <a:p>
            <a:pPr>
              <a:spcBef>
                <a:spcPts val="0"/>
              </a:spcBef>
              <a:buNone/>
            </a:pPr>
            <a:r>
              <a:t/>
            </a:r>
            <a:endParaRPr/>
          </a:p>
        </p:txBody>
      </p:sp>
      <p:cxnSp>
        <p:nvCxnSpPr>
          <p:cNvPr id="29" name="Shape 29"/>
          <p:cNvCxnSpPr/>
          <p:nvPr/>
        </p:nvCxnSpPr>
        <p:spPr>
          <a:xfrm>
            <a:off x="0" y="1503833"/>
            <a:ext cx="9144000" cy="0"/>
          </a:xfrm>
          <a:prstGeom prst="straightConnector1">
            <a:avLst/>
          </a:prstGeom>
          <a:noFill/>
          <a:ln cap="flat" cmpd="sng" w="57150">
            <a:solidFill>
              <a:srgbClr val="000000">
                <a:alpha val="14901"/>
              </a:srgbClr>
            </a:solidFill>
            <a:prstDash val="solid"/>
            <a:round/>
            <a:headEnd len="med" w="med" type="none"/>
            <a:tailEnd len="med" w="med" type="none"/>
          </a:ln>
        </p:spPr>
      </p:cxnSp>
      <p:sp>
        <p:nvSpPr>
          <p:cNvPr id="30" name="Shape 30"/>
          <p:cNvSpPr txBox="1"/>
          <p:nvPr>
            <p:ph type="title"/>
          </p:nvPr>
        </p:nvSpPr>
        <p:spPr>
          <a:xfrm>
            <a:off x="457200" y="274637"/>
            <a:ext cx="8229600" cy="11430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31" name="Shape 3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2" name="Shape 32"/>
        <p:cNvGrpSpPr/>
        <p:nvPr/>
      </p:nvGrpSpPr>
      <p:grpSpPr>
        <a:xfrm>
          <a:off x="0" y="0"/>
          <a:ext cx="0" cy="0"/>
          <a:chOff x="0" y="0"/>
          <a:chExt cx="0" cy="0"/>
        </a:xfrm>
      </p:grpSpPr>
      <p:sp>
        <p:nvSpPr>
          <p:cNvPr id="33" name="Shape 33"/>
          <p:cNvSpPr txBox="1"/>
          <p:nvPr>
            <p:ph idx="1" type="body"/>
          </p:nvPr>
        </p:nvSpPr>
        <p:spPr>
          <a:xfrm>
            <a:off x="457200" y="5875078"/>
            <a:ext cx="8229600" cy="692700"/>
          </a:xfrm>
          <a:prstGeom prst="rect">
            <a:avLst/>
          </a:prstGeom>
        </p:spPr>
        <p:txBody>
          <a:bodyPr anchorCtr="0" anchor="t" bIns="91425" lIns="91425" rIns="91425" tIns="91425"/>
          <a:lstStyle>
            <a:lvl1pPr>
              <a:spcBef>
                <a:spcPts val="0"/>
              </a:spcBef>
              <a:buClr>
                <a:schemeClr val="dk2"/>
              </a:buClr>
              <a:buSzPct val="100000"/>
              <a:buNone/>
              <a:defRPr sz="1800">
                <a:solidFill>
                  <a:schemeClr val="dk2"/>
                </a:solidFill>
              </a:defRPr>
            </a:lvl1pPr>
          </a:lstStyle>
          <a:p/>
        </p:txBody>
      </p:sp>
      <p:sp>
        <p:nvSpPr>
          <p:cNvPr id="34" name="Shape 34"/>
          <p:cNvSpPr/>
          <p:nvPr/>
        </p:nvSpPr>
        <p:spPr>
          <a:xfrm>
            <a:off x="4274" y="0"/>
            <a:ext cx="9144000" cy="5875200"/>
          </a:xfrm>
          <a:prstGeom prst="rect">
            <a:avLst/>
          </a:prstGeom>
          <a:solidFill>
            <a:srgbClr val="2388DB"/>
          </a:solidFill>
          <a:ln>
            <a:noFill/>
          </a:ln>
        </p:spPr>
        <p:txBody>
          <a:bodyPr anchorCtr="0" anchor="ctr" bIns="45700" lIns="91425" rIns="91425" tIns="45700">
            <a:noAutofit/>
          </a:bodyPr>
          <a:lstStyle/>
          <a:p>
            <a:pPr>
              <a:spcBef>
                <a:spcPts val="0"/>
              </a:spcBef>
              <a:buNone/>
            </a:pPr>
            <a:r>
              <a:t/>
            </a:r>
            <a:endParaRPr/>
          </a:p>
        </p:txBody>
      </p:sp>
      <p:cxnSp>
        <p:nvCxnSpPr>
          <p:cNvPr id="35" name="Shape 35"/>
          <p:cNvCxnSpPr/>
          <p:nvPr/>
        </p:nvCxnSpPr>
        <p:spPr>
          <a:xfrm>
            <a:off x="0" y="5845828"/>
            <a:ext cx="9144000" cy="0"/>
          </a:xfrm>
          <a:prstGeom prst="straightConnector1">
            <a:avLst/>
          </a:prstGeom>
          <a:noFill/>
          <a:ln cap="flat" cmpd="sng" w="57150">
            <a:solidFill>
              <a:srgbClr val="000000">
                <a:alpha val="14901"/>
              </a:srgbClr>
            </a:solidFill>
            <a:prstDash val="solid"/>
            <a:round/>
            <a:headEnd len="med" w="med" type="none"/>
            <a:tailEnd len="med" w="med" type="none"/>
          </a:ln>
        </p:spPr>
      </p:cxnSp>
      <p:sp>
        <p:nvSpPr>
          <p:cNvPr id="36" name="Shape 3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dk2"/>
        </a:solidFill>
      </p:bgPr>
    </p:bg>
    <p:spTree>
      <p:nvGrpSpPr>
        <p:cNvPr id="37" name="Shape 37"/>
        <p:cNvGrpSpPr/>
        <p:nvPr/>
      </p:nvGrpSpPr>
      <p:grpSpPr>
        <a:xfrm>
          <a:off x="0" y="0"/>
          <a:ext cx="0" cy="0"/>
          <a:chOff x="0" y="0"/>
          <a:chExt cx="0" cy="0"/>
        </a:xfrm>
      </p:grpSpPr>
      <p:sp>
        <p:nvSpPr>
          <p:cNvPr id="38" name="Shape 3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74637"/>
            <a:ext cx="8229600" cy="1143000"/>
          </a:xfrm>
          <a:prstGeom prst="rect">
            <a:avLst/>
          </a:prstGeom>
          <a:noFill/>
          <a:ln>
            <a:noFill/>
          </a:ln>
        </p:spPr>
        <p:txBody>
          <a:bodyPr anchorCtr="0" anchor="b" bIns="91425" lIns="91425" rIns="91425" tIns="91425"/>
          <a:lstStyle>
            <a:lvl1pPr>
              <a:spcBef>
                <a:spcPts val="0"/>
              </a:spcBef>
              <a:buClr>
                <a:schemeClr val="lt1"/>
              </a:buClr>
              <a:buSzPct val="100000"/>
              <a:buNone/>
              <a:defRPr b="1" sz="3600">
                <a:solidFill>
                  <a:schemeClr val="lt1"/>
                </a:solidFill>
              </a:defRPr>
            </a:lvl1pPr>
            <a:lvl2pPr>
              <a:spcBef>
                <a:spcPts val="0"/>
              </a:spcBef>
              <a:buClr>
                <a:schemeClr val="lt1"/>
              </a:buClr>
              <a:buSzPct val="100000"/>
              <a:buNone/>
              <a:defRPr b="1" sz="3600">
                <a:solidFill>
                  <a:schemeClr val="lt1"/>
                </a:solidFill>
              </a:defRPr>
            </a:lvl2pPr>
            <a:lvl3pPr>
              <a:spcBef>
                <a:spcPts val="0"/>
              </a:spcBef>
              <a:buClr>
                <a:schemeClr val="lt1"/>
              </a:buClr>
              <a:buSzPct val="100000"/>
              <a:buNone/>
              <a:defRPr b="1" sz="3600">
                <a:solidFill>
                  <a:schemeClr val="lt1"/>
                </a:solidFill>
              </a:defRPr>
            </a:lvl3pPr>
            <a:lvl4pPr>
              <a:spcBef>
                <a:spcPts val="0"/>
              </a:spcBef>
              <a:buClr>
                <a:schemeClr val="lt1"/>
              </a:buClr>
              <a:buSzPct val="100000"/>
              <a:buNone/>
              <a:defRPr b="1" sz="3600">
                <a:solidFill>
                  <a:schemeClr val="lt1"/>
                </a:solidFill>
              </a:defRPr>
            </a:lvl4pPr>
            <a:lvl5pPr>
              <a:spcBef>
                <a:spcPts val="0"/>
              </a:spcBef>
              <a:buClr>
                <a:schemeClr val="lt1"/>
              </a:buClr>
              <a:buSzPct val="100000"/>
              <a:buNone/>
              <a:defRPr b="1" sz="3600">
                <a:solidFill>
                  <a:schemeClr val="lt1"/>
                </a:solidFill>
              </a:defRPr>
            </a:lvl5pPr>
            <a:lvl6pPr>
              <a:spcBef>
                <a:spcPts val="0"/>
              </a:spcBef>
              <a:buClr>
                <a:schemeClr val="lt1"/>
              </a:buClr>
              <a:buSzPct val="100000"/>
              <a:buNone/>
              <a:defRPr b="1" sz="3600">
                <a:solidFill>
                  <a:schemeClr val="lt1"/>
                </a:solidFill>
              </a:defRPr>
            </a:lvl6pPr>
            <a:lvl7pPr>
              <a:spcBef>
                <a:spcPts val="0"/>
              </a:spcBef>
              <a:buClr>
                <a:schemeClr val="lt1"/>
              </a:buClr>
              <a:buSzPct val="100000"/>
              <a:buNone/>
              <a:defRPr b="1" sz="3600">
                <a:solidFill>
                  <a:schemeClr val="lt1"/>
                </a:solidFill>
              </a:defRPr>
            </a:lvl7pPr>
            <a:lvl8pPr>
              <a:spcBef>
                <a:spcPts val="0"/>
              </a:spcBef>
              <a:buClr>
                <a:schemeClr val="lt1"/>
              </a:buClr>
              <a:buSzPct val="100000"/>
              <a:buNone/>
              <a:defRPr b="1" sz="3600">
                <a:solidFill>
                  <a:schemeClr val="lt1"/>
                </a:solidFill>
              </a:defRPr>
            </a:lvl8pPr>
            <a:lvl9pPr>
              <a:spcBef>
                <a:spcPts val="0"/>
              </a:spcBef>
              <a:buClr>
                <a:schemeClr val="lt1"/>
              </a:buClr>
              <a:buSzPct val="100000"/>
              <a:buNone/>
              <a:defRPr b="1" sz="3600">
                <a:solidFill>
                  <a:schemeClr val="lt1"/>
                </a:solidFill>
              </a:defRPr>
            </a:lvl9pPr>
          </a:lstStyle>
          <a:p/>
        </p:txBody>
      </p:sp>
      <p:sp>
        <p:nvSpPr>
          <p:cNvPr id="6" name="Shape 6"/>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p:txBody>
      </p:sp>
      <p:sp>
        <p:nvSpPr>
          <p:cNvPr id="7" name="Shape 7"/>
          <p:cNvSpPr txBox="1"/>
          <p:nvPr>
            <p:ph idx="12" type="sldNum"/>
          </p:nvPr>
        </p:nvSpPr>
        <p:spPr>
          <a:xfrm>
            <a:off x="8556791" y="6333134"/>
            <a:ext cx="548699" cy="524699"/>
          </a:xfrm>
          <a:prstGeom prst="rect">
            <a:avLst/>
          </a:prstGeom>
          <a:noFill/>
          <a:ln>
            <a:noFill/>
          </a:ln>
        </p:spPr>
        <p:txBody>
          <a:bodyPr anchorCtr="0" anchor="ctr" bIns="91425" lIns="91425" rIns="91425" tIns="91425">
            <a:noAutofit/>
          </a:bodyPr>
          <a:lstStyle/>
          <a:p>
            <a:pPr algn="r">
              <a:spcBef>
                <a:spcPts val="0"/>
              </a:spcBef>
              <a:buNone/>
            </a:pPr>
            <a:fld id="{00000000-1234-1234-1234-123412341234}" type="slidenum">
              <a:rPr lang="en" sz="13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23.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02.png"/><Relationship Id="rId4" Type="http://schemas.openxmlformats.org/officeDocument/2006/relationships/image" Target="../media/image0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02.png"/><Relationship Id="rId4" Type="http://schemas.openxmlformats.org/officeDocument/2006/relationships/image" Target="../media/image14.png"/><Relationship Id="rId5" Type="http://schemas.openxmlformats.org/officeDocument/2006/relationships/image" Target="../media/image0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48.jpg"/><Relationship Id="rId4" Type="http://schemas.openxmlformats.org/officeDocument/2006/relationships/image" Target="../media/image1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48.jp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0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48.jpg"/><Relationship Id="rId4" Type="http://schemas.openxmlformats.org/officeDocument/2006/relationships/image" Target="../media/image19.png"/><Relationship Id="rId5" Type="http://schemas.openxmlformats.org/officeDocument/2006/relationships/image" Target="../media/image2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23.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4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4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4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5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52.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04.png"/><Relationship Id="rId4" Type="http://schemas.openxmlformats.org/officeDocument/2006/relationships/image" Target="../media/image0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04.png"/><Relationship Id="rId4" Type="http://schemas.openxmlformats.org/officeDocument/2006/relationships/image" Target="../media/image0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09.png"/><Relationship Id="rId4" Type="http://schemas.openxmlformats.org/officeDocument/2006/relationships/image" Target="../media/image10.png"/><Relationship Id="rId5" Type="http://schemas.openxmlformats.org/officeDocument/2006/relationships/image" Target="../media/image0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09.png"/><Relationship Id="rId4" Type="http://schemas.openxmlformats.org/officeDocument/2006/relationships/image" Target="../media/image02.png"/><Relationship Id="rId5" Type="http://schemas.openxmlformats.org/officeDocument/2006/relationships/image" Target="../media/image14.png"/><Relationship Id="rId6" Type="http://schemas.openxmlformats.org/officeDocument/2006/relationships/image" Target="../media/image08.png"/><Relationship Id="rId7"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09.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09.png"/><Relationship Id="rId4" Type="http://schemas.openxmlformats.org/officeDocument/2006/relationships/image" Target="../media/image17.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21.png"/><Relationship Id="rId8"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jp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1.jpg"/><Relationship Id="rId4" Type="http://schemas.openxmlformats.org/officeDocument/2006/relationships/image" Target="../media/image13.png"/><Relationship Id="rId5"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7.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5.png"/><Relationship Id="rId4" Type="http://schemas.openxmlformats.org/officeDocument/2006/relationships/image" Target="../media/image0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2.png"/><Relationship Id="rId4" Type="http://schemas.openxmlformats.org/officeDocument/2006/relationships/image" Target="../media/image0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09.png"/><Relationship Id="rId6"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5.png"/><Relationship Id="rId4"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6.jpg"/><Relationship Id="rId4" Type="http://schemas.openxmlformats.org/officeDocument/2006/relationships/image" Target="../media/image20.png"/><Relationship Id="rId5" Type="http://schemas.openxmlformats.org/officeDocument/2006/relationships/image" Target="../media/image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6.jpg"/><Relationship Id="rId4" Type="http://schemas.openxmlformats.org/officeDocument/2006/relationships/image" Target="../media/image20.png"/><Relationship Id="rId5" Type="http://schemas.openxmlformats.org/officeDocument/2006/relationships/image" Target="../media/image1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6.jpg"/><Relationship Id="rId4" Type="http://schemas.openxmlformats.org/officeDocument/2006/relationships/image" Target="../media/image20.png"/><Relationship Id="rId5" Type="http://schemas.openxmlformats.org/officeDocument/2006/relationships/image" Target="../media/image1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6.jpg"/><Relationship Id="rId4" Type="http://schemas.openxmlformats.org/officeDocument/2006/relationships/image" Target="../media/image20.png"/><Relationship Id="rId5" Type="http://schemas.openxmlformats.org/officeDocument/2006/relationships/image" Target="../media/image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1.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3.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3.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3.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0.jpg"/><Relationship Id="rId4" Type="http://schemas.openxmlformats.org/officeDocument/2006/relationships/image" Target="../media/image2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0.jpg"/><Relationship Id="rId4" Type="http://schemas.openxmlformats.org/officeDocument/2006/relationships/image" Target="../media/image2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0.jpg"/><Relationship Id="rId4" Type="http://schemas.openxmlformats.org/officeDocument/2006/relationships/image" Target="../media/image2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0.jpg"/><Relationship Id="rId4" Type="http://schemas.openxmlformats.org/officeDocument/2006/relationships/image" Target="../media/image2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23.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4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0.png"/><Relationship Id="rId4" Type="http://schemas.openxmlformats.org/officeDocument/2006/relationships/image" Target="../media/image0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4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0.jpg"/><Relationship Id="rId4" Type="http://schemas.openxmlformats.org/officeDocument/2006/relationships/image" Target="../media/image20.png"/><Relationship Id="rId5" Type="http://schemas.openxmlformats.org/officeDocument/2006/relationships/image" Target="../media/image1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50.jpg"/><Relationship Id="rId4" Type="http://schemas.openxmlformats.org/officeDocument/2006/relationships/image" Target="../media/image20.png"/><Relationship Id="rId5" Type="http://schemas.openxmlformats.org/officeDocument/2006/relationships/image" Target="../media/image1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50.jpg"/><Relationship Id="rId4" Type="http://schemas.openxmlformats.org/officeDocument/2006/relationships/image" Target="../media/image20.png"/><Relationship Id="rId5" Type="http://schemas.openxmlformats.org/officeDocument/2006/relationships/image" Target="../media/image1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50.jpg"/><Relationship Id="rId4" Type="http://schemas.openxmlformats.org/officeDocument/2006/relationships/image" Target="../media/image20.png"/><Relationship Id="rId5" Type="http://schemas.openxmlformats.org/officeDocument/2006/relationships/image" Target="../media/image1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0.jpg"/><Relationship Id="rId4" Type="http://schemas.openxmlformats.org/officeDocument/2006/relationships/image" Target="../media/image20.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 name="Shape 39"/>
        <p:cNvGrpSpPr/>
        <p:nvPr/>
      </p:nvGrpSpPr>
      <p:grpSpPr>
        <a:xfrm>
          <a:off x="0" y="0"/>
          <a:ext cx="0" cy="0"/>
          <a:chOff x="0" y="0"/>
          <a:chExt cx="0" cy="0"/>
        </a:xfrm>
      </p:grpSpPr>
      <p:sp>
        <p:nvSpPr>
          <p:cNvPr id="40" name="Shape 40"/>
          <p:cNvSpPr txBox="1"/>
          <p:nvPr>
            <p:ph type="ctrTitle"/>
          </p:nvPr>
        </p:nvSpPr>
        <p:spPr>
          <a:xfrm>
            <a:off x="685800" y="2490375"/>
            <a:ext cx="7772400" cy="2198400"/>
          </a:xfrm>
          <a:prstGeom prst="rect">
            <a:avLst/>
          </a:prstGeom>
        </p:spPr>
        <p:txBody>
          <a:bodyPr anchorCtr="0" anchor="b" bIns="91425" lIns="91425" rIns="91425" tIns="91425">
            <a:noAutofit/>
          </a:bodyPr>
          <a:lstStyle/>
          <a:p>
            <a:pPr>
              <a:spcBef>
                <a:spcPts val="0"/>
              </a:spcBef>
              <a:buNone/>
            </a:pPr>
            <a:r>
              <a:rPr lang="en"/>
              <a:t>Insurance Card</a:t>
            </a:r>
          </a:p>
        </p:txBody>
      </p:sp>
      <p:sp>
        <p:nvSpPr>
          <p:cNvPr id="41" name="Shape 41"/>
          <p:cNvSpPr txBox="1"/>
          <p:nvPr/>
        </p:nvSpPr>
        <p:spPr>
          <a:xfrm>
            <a:off x="330150" y="4836025"/>
            <a:ext cx="5708699" cy="1625400"/>
          </a:xfrm>
          <a:prstGeom prst="rect">
            <a:avLst/>
          </a:prstGeom>
          <a:noFill/>
          <a:ln>
            <a:noFill/>
          </a:ln>
        </p:spPr>
        <p:txBody>
          <a:bodyPr anchorCtr="0" anchor="t" bIns="91425" lIns="91425" rIns="91425" tIns="91425">
            <a:noAutofit/>
          </a:bodyPr>
          <a:lstStyle/>
          <a:p>
            <a:pPr indent="-342900" lvl="0" marL="457200" rtl="0">
              <a:spcBef>
                <a:spcPts val="0"/>
              </a:spcBef>
              <a:buClr>
                <a:schemeClr val="dk2"/>
              </a:buClr>
              <a:buSzPct val="100000"/>
              <a:buChar char="-"/>
            </a:pPr>
            <a:r>
              <a:rPr lang="en" sz="1800">
                <a:solidFill>
                  <a:schemeClr val="dk2"/>
                </a:solidFill>
              </a:rPr>
              <a:t>Đinh Quang Trung – SE60994 – Team Leader</a:t>
            </a:r>
          </a:p>
          <a:p>
            <a:pPr indent="-342900" lvl="0" marL="457200" rtl="0">
              <a:spcBef>
                <a:spcPts val="0"/>
              </a:spcBef>
              <a:buClr>
                <a:schemeClr val="dk2"/>
              </a:buClr>
              <a:buSzPct val="100000"/>
              <a:buChar char="-"/>
            </a:pPr>
            <a:r>
              <a:rPr lang="en" sz="1800">
                <a:solidFill>
                  <a:schemeClr val="dk2"/>
                </a:solidFill>
              </a:rPr>
              <a:t>Nguyễn Hữu Phúc – SE60749</a:t>
            </a:r>
          </a:p>
          <a:p>
            <a:pPr indent="-342900" lvl="0" marL="457200" rtl="0">
              <a:spcBef>
                <a:spcPts val="0"/>
              </a:spcBef>
              <a:buClr>
                <a:schemeClr val="dk2"/>
              </a:buClr>
              <a:buSzPct val="100000"/>
              <a:buChar char="-"/>
            </a:pPr>
            <a:r>
              <a:rPr lang="en" sz="1800">
                <a:solidFill>
                  <a:schemeClr val="dk2"/>
                </a:solidFill>
              </a:rPr>
              <a:t>Phùng Quang Minh Trí – SE60746</a:t>
            </a:r>
          </a:p>
          <a:p>
            <a:pPr indent="-342900" lvl="0" marL="457200" rtl="0">
              <a:spcBef>
                <a:spcPts val="0"/>
              </a:spcBef>
              <a:buClr>
                <a:schemeClr val="dk2"/>
              </a:buClr>
              <a:buSzPct val="100000"/>
              <a:buChar char="-"/>
            </a:pPr>
            <a:r>
              <a:rPr lang="en" sz="1800">
                <a:solidFill>
                  <a:schemeClr val="dk2"/>
                </a:solidFill>
              </a:rPr>
              <a:t>Nguyễn Chí Kha – 60351</a:t>
            </a:r>
          </a:p>
        </p:txBody>
      </p:sp>
      <p:sp>
        <p:nvSpPr>
          <p:cNvPr id="42" name="Shape 42"/>
          <p:cNvSpPr txBox="1"/>
          <p:nvPr/>
        </p:nvSpPr>
        <p:spPr>
          <a:xfrm>
            <a:off x="5927600" y="4836025"/>
            <a:ext cx="3151500" cy="2022000"/>
          </a:xfrm>
          <a:prstGeom prst="rect">
            <a:avLst/>
          </a:prstGeom>
          <a:noFill/>
          <a:ln>
            <a:noFill/>
          </a:ln>
        </p:spPr>
        <p:txBody>
          <a:bodyPr anchorCtr="0" anchor="t" bIns="91425" lIns="91425" rIns="91425" tIns="91425">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
        <p:nvSpPr>
          <p:cNvPr id="43" name="Shape 4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121" name="Shape 121"/>
          <p:cNvSpPr txBox="1"/>
          <p:nvPr/>
        </p:nvSpPr>
        <p:spPr>
          <a:xfrm>
            <a:off x="3171300" y="1602562"/>
            <a:ext cx="2801399" cy="642600"/>
          </a:xfrm>
          <a:prstGeom prst="rect">
            <a:avLst/>
          </a:prstGeom>
          <a:noFill/>
          <a:ln>
            <a:noFill/>
          </a:ln>
        </p:spPr>
        <p:txBody>
          <a:bodyPr anchorCtr="0" anchor="t" bIns="91425" lIns="91425" rIns="91425" tIns="91425">
            <a:noAutofit/>
          </a:bodyPr>
          <a:lstStyle/>
          <a:p>
            <a:pPr lvl="0" rtl="0" algn="ctr">
              <a:spcBef>
                <a:spcPts val="0"/>
              </a:spcBef>
              <a:buNone/>
            </a:pPr>
            <a:r>
              <a:rPr b="1" lang="en" sz="3000"/>
              <a:t>MIC System</a:t>
            </a:r>
          </a:p>
        </p:txBody>
      </p:sp>
      <p:sp>
        <p:nvSpPr>
          <p:cNvPr id="122" name="Shape 122"/>
          <p:cNvSpPr/>
          <p:nvPr/>
        </p:nvSpPr>
        <p:spPr>
          <a:xfrm>
            <a:off x="2741576" y="2639847"/>
            <a:ext cx="3424499" cy="3424499"/>
          </a:xfrm>
          <a:prstGeom prst="ellipse">
            <a:avLst/>
          </a:prstGeom>
          <a:solidFill>
            <a:srgbClr val="F3F3F3"/>
          </a:solid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23" name="Shape 123"/>
          <p:cNvGrpSpPr/>
          <p:nvPr/>
        </p:nvGrpSpPr>
        <p:grpSpPr>
          <a:xfrm>
            <a:off x="3131383" y="3277876"/>
            <a:ext cx="1209895" cy="1159522"/>
            <a:chOff x="950300" y="3316950"/>
            <a:chExt cx="1545600" cy="1481250"/>
          </a:xfrm>
        </p:grpSpPr>
        <p:pic>
          <p:nvPicPr>
            <p:cNvPr id="124" name="Shape 124"/>
            <p:cNvPicPr preferRelativeResize="0"/>
            <p:nvPr/>
          </p:nvPicPr>
          <p:blipFill>
            <a:blip r:embed="rId3">
              <a:alphaModFix/>
            </a:blip>
            <a:stretch>
              <a:fillRect/>
            </a:stretch>
          </p:blipFill>
          <p:spPr>
            <a:xfrm>
              <a:off x="1113500" y="3316950"/>
              <a:ext cx="1219200" cy="1219200"/>
            </a:xfrm>
            <a:prstGeom prst="rect">
              <a:avLst/>
            </a:prstGeom>
            <a:noFill/>
            <a:ln>
              <a:noFill/>
            </a:ln>
          </p:spPr>
        </p:pic>
        <p:sp>
          <p:nvSpPr>
            <p:cNvPr id="125" name="Shape 125"/>
            <p:cNvSpPr txBox="1"/>
            <p:nvPr/>
          </p:nvSpPr>
          <p:spPr>
            <a:xfrm>
              <a:off x="950300" y="4377900"/>
              <a:ext cx="1545600" cy="420300"/>
            </a:xfrm>
            <a:prstGeom prst="rect">
              <a:avLst/>
            </a:prstGeom>
            <a:noFill/>
            <a:ln>
              <a:noFill/>
            </a:ln>
          </p:spPr>
          <p:txBody>
            <a:bodyPr anchorCtr="0" anchor="t" bIns="91425" lIns="91425" rIns="91425" tIns="91425">
              <a:noAutofit/>
            </a:bodyPr>
            <a:lstStyle/>
            <a:p>
              <a:pPr lvl="0" rtl="0" algn="ctr">
                <a:spcBef>
                  <a:spcPts val="0"/>
                </a:spcBef>
                <a:buNone/>
              </a:pPr>
              <a:r>
                <a:rPr lang="en" sz="1000"/>
                <a:t>Web application</a:t>
              </a:r>
            </a:p>
          </p:txBody>
        </p:sp>
      </p:grpSp>
      <p:cxnSp>
        <p:nvCxnSpPr>
          <p:cNvPr id="126" name="Shape 126"/>
          <p:cNvCxnSpPr/>
          <p:nvPr/>
        </p:nvCxnSpPr>
        <p:spPr>
          <a:xfrm rot="10800000">
            <a:off x="2520830" y="3129411"/>
            <a:ext cx="795300" cy="276300"/>
          </a:xfrm>
          <a:prstGeom prst="straightConnector1">
            <a:avLst/>
          </a:prstGeom>
          <a:noFill/>
          <a:ln cap="flat" cmpd="sng" w="19050">
            <a:solidFill>
              <a:schemeClr val="dk2"/>
            </a:solidFill>
            <a:prstDash val="solid"/>
            <a:round/>
            <a:headEnd len="lg" w="lg" type="none"/>
            <a:tailEnd len="lg" w="lg" type="none"/>
          </a:ln>
        </p:spPr>
      </p:cxnSp>
      <p:sp>
        <p:nvSpPr>
          <p:cNvPr id="127" name="Shape 127"/>
          <p:cNvSpPr txBox="1"/>
          <p:nvPr/>
        </p:nvSpPr>
        <p:spPr>
          <a:xfrm>
            <a:off x="1387774" y="2754137"/>
            <a:ext cx="2170799" cy="503099"/>
          </a:xfrm>
          <a:prstGeom prst="rect">
            <a:avLst/>
          </a:prstGeom>
          <a:noFill/>
          <a:ln>
            <a:noFill/>
          </a:ln>
        </p:spPr>
        <p:txBody>
          <a:bodyPr anchorCtr="0" anchor="t" bIns="91425" lIns="91425" rIns="91425" tIns="91425">
            <a:noAutofit/>
          </a:bodyPr>
          <a:lstStyle/>
          <a:p>
            <a:pPr lvl="0" rtl="0">
              <a:spcBef>
                <a:spcPts val="0"/>
              </a:spcBef>
              <a:buNone/>
            </a:pPr>
            <a:r>
              <a:rPr lang="en"/>
              <a:t>Centre management application</a:t>
            </a:r>
          </a:p>
        </p:txBody>
      </p:sp>
      <p:sp>
        <p:nvSpPr>
          <p:cNvPr id="128" name="Shape 12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5" name="Shape 1795"/>
        <p:cNvGrpSpPr/>
        <p:nvPr/>
      </p:nvGrpSpPr>
      <p:grpSpPr>
        <a:xfrm>
          <a:off x="0" y="0"/>
          <a:ext cx="0" cy="0"/>
          <a:chOff x="0" y="0"/>
          <a:chExt cx="0" cy="0"/>
        </a:xfrm>
      </p:grpSpPr>
      <p:sp>
        <p:nvSpPr>
          <p:cNvPr id="1796" name="Shape 179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Scheduler &amp; Notification</a:t>
            </a:r>
          </a:p>
        </p:txBody>
      </p:sp>
      <p:pic>
        <p:nvPicPr>
          <p:cNvPr id="1797" name="Shape 1797"/>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798" name="Shape 1798"/>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799" name="Shape 1799"/>
          <p:cNvSpPr/>
          <p:nvPr/>
        </p:nvSpPr>
        <p:spPr>
          <a:xfrm>
            <a:off x="363350" y="5457475"/>
            <a:ext cx="8323499" cy="11430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800" name="Shape 1800"/>
          <p:cNvSpPr/>
          <p:nvPr/>
        </p:nvSpPr>
        <p:spPr>
          <a:xfrm>
            <a:off x="363350" y="2192575"/>
            <a:ext cx="8323499" cy="2416499"/>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801" name="Shape 1801"/>
          <p:cNvSpPr/>
          <p:nvPr/>
        </p:nvSpPr>
        <p:spPr>
          <a:xfrm>
            <a:off x="332725" y="4609125"/>
            <a:ext cx="2830799" cy="8832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802" name="Shape 1802"/>
          <p:cNvSpPr/>
          <p:nvPr/>
        </p:nvSpPr>
        <p:spPr>
          <a:xfrm>
            <a:off x="8473575" y="4574275"/>
            <a:ext cx="332099" cy="8832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803" name="Shape 1803"/>
          <p:cNvSpPr/>
          <p:nvPr/>
        </p:nvSpPr>
        <p:spPr>
          <a:xfrm>
            <a:off x="3163525" y="4609125"/>
            <a:ext cx="5227499" cy="8474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7" name="Shape 1807"/>
        <p:cNvGrpSpPr/>
        <p:nvPr/>
      </p:nvGrpSpPr>
      <p:grpSpPr>
        <a:xfrm>
          <a:off x="0" y="0"/>
          <a:ext cx="0" cy="0"/>
          <a:chOff x="0" y="0"/>
          <a:chExt cx="0" cy="0"/>
        </a:xfrm>
      </p:grpSpPr>
      <p:sp>
        <p:nvSpPr>
          <p:cNvPr id="1808" name="Shape 1808"/>
          <p:cNvSpPr txBox="1"/>
          <p:nvPr/>
        </p:nvSpPr>
        <p:spPr>
          <a:xfrm>
            <a:off x="716700" y="2070900"/>
            <a:ext cx="7710599" cy="2716199"/>
          </a:xfrm>
          <a:prstGeom prst="rect">
            <a:avLst/>
          </a:prstGeom>
          <a:noFill/>
          <a:ln>
            <a:noFill/>
          </a:ln>
        </p:spPr>
        <p:txBody>
          <a:bodyPr anchorCtr="0" anchor="ctr" bIns="91425" lIns="91425" rIns="91425" tIns="91425">
            <a:noAutofit/>
          </a:bodyPr>
          <a:lstStyle/>
          <a:p>
            <a:pPr lvl="0" rtl="0" algn="ctr">
              <a:spcBef>
                <a:spcPts val="0"/>
              </a:spcBef>
              <a:buNone/>
            </a:pPr>
            <a:r>
              <a:rPr b="1" lang="en" sz="4800">
                <a:solidFill>
                  <a:srgbClr val="FFFFFF"/>
                </a:solidFill>
              </a:rPr>
              <a:t>Renew contract</a:t>
            </a:r>
          </a:p>
        </p:txBody>
      </p:sp>
      <p:sp>
        <p:nvSpPr>
          <p:cNvPr id="1809" name="Shape 180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3" name="Shape 1813"/>
        <p:cNvGrpSpPr/>
        <p:nvPr/>
      </p:nvGrpSpPr>
      <p:grpSpPr>
        <a:xfrm>
          <a:off x="0" y="0"/>
          <a:ext cx="0" cy="0"/>
          <a:chOff x="0" y="0"/>
          <a:chExt cx="0" cy="0"/>
        </a:xfrm>
      </p:grpSpPr>
      <p:sp>
        <p:nvSpPr>
          <p:cNvPr id="1814" name="Shape 1814"/>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Renew contract</a:t>
            </a:r>
          </a:p>
        </p:txBody>
      </p:sp>
      <p:sp>
        <p:nvSpPr>
          <p:cNvPr id="1815" name="Shape 1815"/>
          <p:cNvSpPr txBox="1"/>
          <p:nvPr/>
        </p:nvSpPr>
        <p:spPr>
          <a:xfrm>
            <a:off x="2270225" y="5707125"/>
            <a:ext cx="4603500" cy="804000"/>
          </a:xfrm>
          <a:prstGeom prst="rect">
            <a:avLst/>
          </a:prstGeom>
          <a:noFill/>
          <a:ln>
            <a:noFill/>
          </a:ln>
        </p:spPr>
        <p:txBody>
          <a:bodyPr anchorCtr="0" anchor="t" bIns="91425" lIns="91425" rIns="91425" tIns="91425">
            <a:noAutofit/>
          </a:bodyPr>
          <a:lstStyle/>
          <a:p>
            <a:pPr algn="ctr">
              <a:spcBef>
                <a:spcPts val="0"/>
              </a:spcBef>
              <a:buNone/>
            </a:pPr>
            <a:r>
              <a:rPr b="1" lang="en" sz="2400"/>
              <a:t>Cannot renew contract</a:t>
            </a:r>
          </a:p>
        </p:txBody>
      </p:sp>
      <p:sp>
        <p:nvSpPr>
          <p:cNvPr id="1816" name="Shape 181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pic>
        <p:nvPicPr>
          <p:cNvPr id="1817" name="Shape 1817"/>
          <p:cNvPicPr preferRelativeResize="0"/>
          <p:nvPr/>
        </p:nvPicPr>
        <p:blipFill>
          <a:blip r:embed="rId3">
            <a:alphaModFix/>
          </a:blip>
          <a:stretch>
            <a:fillRect/>
          </a:stretch>
        </p:blipFill>
        <p:spPr>
          <a:xfrm>
            <a:off x="991350" y="2318649"/>
            <a:ext cx="1956550" cy="2487474"/>
          </a:xfrm>
          <a:prstGeom prst="rect">
            <a:avLst/>
          </a:prstGeom>
          <a:noFill/>
          <a:ln>
            <a:noFill/>
          </a:ln>
        </p:spPr>
      </p:pic>
      <p:sp>
        <p:nvSpPr>
          <p:cNvPr id="1818" name="Shape 1818"/>
          <p:cNvSpPr/>
          <p:nvPr/>
        </p:nvSpPr>
        <p:spPr>
          <a:xfrm>
            <a:off x="3297125" y="3412525"/>
            <a:ext cx="2489400" cy="3392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19" name="Shape 1819"/>
          <p:cNvSpPr txBox="1"/>
          <p:nvPr/>
        </p:nvSpPr>
        <p:spPr>
          <a:xfrm>
            <a:off x="3511475" y="2901450"/>
            <a:ext cx="2060700" cy="329699"/>
          </a:xfrm>
          <a:prstGeom prst="rect">
            <a:avLst/>
          </a:prstGeom>
          <a:noFill/>
          <a:ln>
            <a:noFill/>
          </a:ln>
        </p:spPr>
        <p:txBody>
          <a:bodyPr anchorCtr="0" anchor="t" bIns="91425" lIns="91425" rIns="91425" tIns="91425">
            <a:noAutofit/>
          </a:bodyPr>
          <a:lstStyle/>
          <a:p>
            <a:pPr algn="ctr">
              <a:spcBef>
                <a:spcPts val="0"/>
              </a:spcBef>
              <a:buNone/>
            </a:pPr>
            <a:r>
              <a:rPr b="1" lang="en" sz="3000"/>
              <a:t>Expired</a:t>
            </a:r>
          </a:p>
        </p:txBody>
      </p:sp>
      <p:pic>
        <p:nvPicPr>
          <p:cNvPr id="1820" name="Shape 1820"/>
          <p:cNvPicPr preferRelativeResize="0"/>
          <p:nvPr/>
        </p:nvPicPr>
        <p:blipFill>
          <a:blip r:embed="rId4">
            <a:alphaModFix/>
          </a:blip>
          <a:stretch>
            <a:fillRect/>
          </a:stretch>
        </p:blipFill>
        <p:spPr>
          <a:xfrm>
            <a:off x="5970900" y="2931129"/>
            <a:ext cx="1605350" cy="1262524"/>
          </a:xfrm>
          <a:prstGeom prst="rect">
            <a:avLst/>
          </a:prstGeom>
          <a:noFill/>
          <a:ln>
            <a:noFill/>
          </a:ln>
        </p:spPr>
      </p:pic>
    </p:spTree>
  </p:cSld>
  <p:clrMapOvr>
    <a:masterClrMapping/>
  </p:clrMapOvr>
  <p:transition spd="slow">
    <p:cut/>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4" name="Shape 1824"/>
        <p:cNvGrpSpPr/>
        <p:nvPr/>
      </p:nvGrpSpPr>
      <p:grpSpPr>
        <a:xfrm>
          <a:off x="0" y="0"/>
          <a:ext cx="0" cy="0"/>
          <a:chOff x="0" y="0"/>
          <a:chExt cx="0" cy="0"/>
        </a:xfrm>
      </p:grpSpPr>
      <p:sp>
        <p:nvSpPr>
          <p:cNvPr id="1825" name="Shape 182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Renew contract</a:t>
            </a:r>
          </a:p>
        </p:txBody>
      </p:sp>
      <p:sp>
        <p:nvSpPr>
          <p:cNvPr id="1826" name="Shape 1826"/>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827" name="Shape 1827"/>
          <p:cNvPicPr preferRelativeResize="0"/>
          <p:nvPr/>
        </p:nvPicPr>
        <p:blipFill rotWithShape="1">
          <a:blip r:embed="rId3">
            <a:alphaModFix amt="30000"/>
          </a:blip>
          <a:srcRect b="0" l="0" r="0" t="51102"/>
          <a:stretch/>
        </p:blipFill>
        <p:spPr>
          <a:xfrm>
            <a:off x="6287275" y="2027749"/>
            <a:ext cx="1956550" cy="1216300"/>
          </a:xfrm>
          <a:prstGeom prst="rect">
            <a:avLst/>
          </a:prstGeom>
          <a:noFill/>
          <a:ln>
            <a:noFill/>
          </a:ln>
        </p:spPr>
      </p:pic>
      <p:pic>
        <p:nvPicPr>
          <p:cNvPr id="1828" name="Shape 1828"/>
          <p:cNvPicPr preferRelativeResize="0"/>
          <p:nvPr/>
        </p:nvPicPr>
        <p:blipFill>
          <a:blip r:embed="rId3">
            <a:alphaModFix/>
          </a:blip>
          <a:stretch>
            <a:fillRect/>
          </a:stretch>
        </p:blipFill>
        <p:spPr>
          <a:xfrm>
            <a:off x="6287275" y="3244049"/>
            <a:ext cx="1956550" cy="2487474"/>
          </a:xfrm>
          <a:prstGeom prst="rect">
            <a:avLst/>
          </a:prstGeom>
          <a:noFill/>
          <a:ln>
            <a:noFill/>
          </a:ln>
        </p:spPr>
      </p:pic>
      <p:pic>
        <p:nvPicPr>
          <p:cNvPr id="1829" name="Shape 1829"/>
          <p:cNvPicPr preferRelativeResize="0"/>
          <p:nvPr/>
        </p:nvPicPr>
        <p:blipFill>
          <a:blip r:embed="rId4">
            <a:alphaModFix/>
          </a:blip>
          <a:stretch>
            <a:fillRect/>
          </a:stretch>
        </p:blipFill>
        <p:spPr>
          <a:xfrm>
            <a:off x="6444025" y="2974712"/>
            <a:ext cx="644775" cy="644775"/>
          </a:xfrm>
          <a:prstGeom prst="rect">
            <a:avLst/>
          </a:prstGeom>
          <a:noFill/>
          <a:ln>
            <a:noFill/>
          </a:ln>
        </p:spPr>
      </p:pic>
      <p:pic>
        <p:nvPicPr>
          <p:cNvPr id="1830" name="Shape 1830"/>
          <p:cNvPicPr preferRelativeResize="0"/>
          <p:nvPr/>
        </p:nvPicPr>
        <p:blipFill>
          <a:blip r:embed="rId4">
            <a:alphaModFix/>
          </a:blip>
          <a:stretch>
            <a:fillRect/>
          </a:stretch>
        </p:blipFill>
        <p:spPr>
          <a:xfrm>
            <a:off x="7599050" y="2974700"/>
            <a:ext cx="644775" cy="644775"/>
          </a:xfrm>
          <a:prstGeom prst="rect">
            <a:avLst/>
          </a:prstGeom>
          <a:noFill/>
          <a:ln>
            <a:noFill/>
          </a:ln>
        </p:spPr>
      </p:pic>
      <p:pic>
        <p:nvPicPr>
          <p:cNvPr id="1831" name="Shape 1831"/>
          <p:cNvPicPr preferRelativeResize="0"/>
          <p:nvPr/>
        </p:nvPicPr>
        <p:blipFill>
          <a:blip r:embed="rId3">
            <a:alphaModFix/>
          </a:blip>
          <a:stretch>
            <a:fillRect/>
          </a:stretch>
        </p:blipFill>
        <p:spPr>
          <a:xfrm>
            <a:off x="991350" y="2318649"/>
            <a:ext cx="1956550" cy="2487474"/>
          </a:xfrm>
          <a:prstGeom prst="rect">
            <a:avLst/>
          </a:prstGeom>
          <a:noFill/>
          <a:ln>
            <a:noFill/>
          </a:ln>
        </p:spPr>
      </p:pic>
      <p:sp>
        <p:nvSpPr>
          <p:cNvPr id="1832" name="Shape 1832"/>
          <p:cNvSpPr/>
          <p:nvPr/>
        </p:nvSpPr>
        <p:spPr>
          <a:xfrm>
            <a:off x="3297125" y="3412525"/>
            <a:ext cx="2489400" cy="3392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33" name="Shape 1833"/>
          <p:cNvSpPr txBox="1"/>
          <p:nvPr/>
        </p:nvSpPr>
        <p:spPr>
          <a:xfrm>
            <a:off x="3511475" y="2901450"/>
            <a:ext cx="2060700" cy="329699"/>
          </a:xfrm>
          <a:prstGeom prst="rect">
            <a:avLst/>
          </a:prstGeom>
          <a:noFill/>
          <a:ln>
            <a:noFill/>
          </a:ln>
        </p:spPr>
        <p:txBody>
          <a:bodyPr anchorCtr="0" anchor="t" bIns="91425" lIns="91425" rIns="91425" tIns="91425">
            <a:noAutofit/>
          </a:bodyPr>
          <a:lstStyle/>
          <a:p>
            <a:pPr lvl="0" rtl="0" algn="ctr">
              <a:spcBef>
                <a:spcPts val="0"/>
              </a:spcBef>
              <a:buNone/>
            </a:pPr>
            <a:r>
              <a:rPr b="1" lang="en" sz="3000"/>
              <a:t>Renew</a:t>
            </a:r>
          </a:p>
        </p:txBody>
      </p:sp>
      <p:pic>
        <p:nvPicPr>
          <p:cNvPr id="1834" name="Shape 1834"/>
          <p:cNvPicPr preferRelativeResize="0"/>
          <p:nvPr/>
        </p:nvPicPr>
        <p:blipFill>
          <a:blip r:embed="rId5">
            <a:alphaModFix/>
          </a:blip>
          <a:stretch>
            <a:fillRect/>
          </a:stretch>
        </p:blipFill>
        <p:spPr>
          <a:xfrm>
            <a:off x="7873732" y="4964301"/>
            <a:ext cx="813079" cy="644775"/>
          </a:xfrm>
          <a:prstGeom prst="rect">
            <a:avLst/>
          </a:prstGeom>
          <a:noFill/>
          <a:ln>
            <a:noFill/>
          </a:ln>
        </p:spPr>
      </p:pic>
    </p:spTree>
  </p:cSld>
  <p:clrMapOvr>
    <a:masterClrMapping/>
  </p:clrMapOvr>
  <p:transition spd="slow">
    <p:cut/>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8" name="Shape 1838"/>
        <p:cNvGrpSpPr/>
        <p:nvPr/>
      </p:nvGrpSpPr>
      <p:grpSpPr>
        <a:xfrm>
          <a:off x="0" y="0"/>
          <a:ext cx="0" cy="0"/>
          <a:chOff x="0" y="0"/>
          <a:chExt cx="0" cy="0"/>
        </a:xfrm>
      </p:grpSpPr>
      <p:sp>
        <p:nvSpPr>
          <p:cNvPr id="1839" name="Shape 1839"/>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Renew contract</a:t>
            </a:r>
          </a:p>
        </p:txBody>
      </p:sp>
      <p:grpSp>
        <p:nvGrpSpPr>
          <p:cNvPr id="1840" name="Shape 1840"/>
          <p:cNvGrpSpPr/>
          <p:nvPr/>
        </p:nvGrpSpPr>
        <p:grpSpPr>
          <a:xfrm>
            <a:off x="1466774" y="2726135"/>
            <a:ext cx="2352920" cy="2505646"/>
            <a:chOff x="4336144" y="2394850"/>
            <a:chExt cx="1814405" cy="1932027"/>
          </a:xfrm>
        </p:grpSpPr>
        <p:sp>
          <p:nvSpPr>
            <p:cNvPr id="1841" name="Shape 1841"/>
            <p:cNvSpPr/>
            <p:nvPr/>
          </p:nvSpPr>
          <p:spPr>
            <a:xfrm>
              <a:off x="4336144" y="2708977"/>
              <a:ext cx="1814399" cy="1617900"/>
            </a:xfrm>
            <a:prstGeom prst="rect">
              <a:avLst/>
            </a:prstGeom>
            <a:solidFill>
              <a:schemeClr val="lt2"/>
            </a:solidFill>
            <a:ln cap="flat" cmpd="sng" w="38100">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lang="en" sz="2400"/>
                <a:t>ContractCode</a:t>
              </a:r>
            </a:p>
            <a:p>
              <a:pPr lvl="0" rtl="0">
                <a:spcBef>
                  <a:spcPts val="0"/>
                </a:spcBef>
                <a:buNone/>
              </a:pPr>
              <a:r>
                <a:rPr lang="en" sz="2400"/>
                <a:t>StartDate</a:t>
              </a:r>
            </a:p>
            <a:p>
              <a:pPr lvl="0" rtl="0">
                <a:spcBef>
                  <a:spcPts val="0"/>
                </a:spcBef>
                <a:buNone/>
              </a:pPr>
              <a:r>
                <a:rPr lang="en" sz="2400"/>
                <a:t>ExpiredDate</a:t>
              </a:r>
            </a:p>
            <a:p>
              <a:pPr lvl="0" rtl="0">
                <a:spcBef>
                  <a:spcPts val="0"/>
                </a:spcBef>
                <a:buNone/>
              </a:pPr>
              <a:r>
                <a:rPr lang="en" sz="2400"/>
                <a:t>Status</a:t>
              </a:r>
            </a:p>
            <a:p>
              <a:pPr lvl="0" rtl="0">
                <a:spcBef>
                  <a:spcPts val="0"/>
                </a:spcBef>
                <a:buNone/>
              </a:pPr>
              <a:r>
                <a:rPr lang="en" sz="2400"/>
                <a:t>...</a:t>
              </a:r>
            </a:p>
          </p:txBody>
        </p:sp>
        <p:sp>
          <p:nvSpPr>
            <p:cNvPr id="1842" name="Shape 1842"/>
            <p:cNvSpPr/>
            <p:nvPr/>
          </p:nvSpPr>
          <p:spPr>
            <a:xfrm>
              <a:off x="4336150" y="2394850"/>
              <a:ext cx="1814399" cy="362999"/>
            </a:xfrm>
            <a:prstGeom prst="rect">
              <a:avLst/>
            </a:prstGeom>
            <a:solidFill>
              <a:schemeClr val="lt2"/>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2400"/>
                <a:t>Contract</a:t>
              </a:r>
            </a:p>
          </p:txBody>
        </p:sp>
      </p:grpSp>
      <p:grpSp>
        <p:nvGrpSpPr>
          <p:cNvPr id="1843" name="Shape 1843"/>
          <p:cNvGrpSpPr/>
          <p:nvPr/>
        </p:nvGrpSpPr>
        <p:grpSpPr>
          <a:xfrm>
            <a:off x="3819699" y="2726135"/>
            <a:ext cx="2352920" cy="2505646"/>
            <a:chOff x="4336144" y="2394850"/>
            <a:chExt cx="1814405" cy="1932027"/>
          </a:xfrm>
        </p:grpSpPr>
        <p:sp>
          <p:nvSpPr>
            <p:cNvPr id="1844" name="Shape 1844"/>
            <p:cNvSpPr/>
            <p:nvPr/>
          </p:nvSpPr>
          <p:spPr>
            <a:xfrm>
              <a:off x="4336144" y="2708977"/>
              <a:ext cx="1814399" cy="1617900"/>
            </a:xfrm>
            <a:prstGeom prst="rect">
              <a:avLst/>
            </a:prstGeom>
            <a:solidFill>
              <a:schemeClr val="lt2"/>
            </a:solidFill>
            <a:ln cap="flat" cmpd="sng" w="38100">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lang="en" sz="2400"/>
                <a:t>HD0001</a:t>
              </a:r>
            </a:p>
            <a:p>
              <a:pPr lvl="0" rtl="0">
                <a:spcBef>
                  <a:spcPts val="0"/>
                </a:spcBef>
                <a:buNone/>
              </a:pPr>
              <a:r>
                <a:rPr lang="en" sz="2400"/>
                <a:t>25/08/2014</a:t>
              </a:r>
            </a:p>
            <a:p>
              <a:pPr lvl="0" rtl="0">
                <a:spcBef>
                  <a:spcPts val="0"/>
                </a:spcBef>
                <a:buNone/>
              </a:pPr>
              <a:r>
                <a:rPr lang="en" sz="2400"/>
                <a:t>25/08/2015</a:t>
              </a:r>
            </a:p>
            <a:p>
              <a:pPr lvl="0" rtl="0">
                <a:spcBef>
                  <a:spcPts val="0"/>
                </a:spcBef>
                <a:buNone/>
              </a:pPr>
              <a:r>
                <a:rPr lang="en" sz="2400"/>
                <a:t>Expired</a:t>
              </a:r>
            </a:p>
            <a:p>
              <a:pPr lvl="0" rtl="0">
                <a:spcBef>
                  <a:spcPts val="0"/>
                </a:spcBef>
                <a:buNone/>
              </a:pPr>
              <a:r>
                <a:rPr lang="en" sz="2400"/>
                <a:t>...</a:t>
              </a:r>
            </a:p>
          </p:txBody>
        </p:sp>
        <p:sp>
          <p:nvSpPr>
            <p:cNvPr id="1845" name="Shape 1845"/>
            <p:cNvSpPr/>
            <p:nvPr/>
          </p:nvSpPr>
          <p:spPr>
            <a:xfrm>
              <a:off x="4336150" y="2394850"/>
              <a:ext cx="1814399" cy="362999"/>
            </a:xfrm>
            <a:prstGeom prst="rect">
              <a:avLst/>
            </a:prstGeom>
            <a:solidFill>
              <a:schemeClr val="lt2"/>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2400"/>
            </a:p>
          </p:txBody>
        </p:sp>
      </p:grpSp>
      <p:sp>
        <p:nvSpPr>
          <p:cNvPr id="1846" name="Shape 184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0" name="Shape 1850"/>
        <p:cNvGrpSpPr/>
        <p:nvPr/>
      </p:nvGrpSpPr>
      <p:grpSpPr>
        <a:xfrm>
          <a:off x="0" y="0"/>
          <a:ext cx="0" cy="0"/>
          <a:chOff x="0" y="0"/>
          <a:chExt cx="0" cy="0"/>
        </a:xfrm>
      </p:grpSpPr>
      <p:sp>
        <p:nvSpPr>
          <p:cNvPr id="1851" name="Shape 1851"/>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None/>
            </a:pPr>
            <a:r>
              <a:rPr lang="en"/>
              <a:t>Renew contract</a:t>
            </a:r>
          </a:p>
        </p:txBody>
      </p:sp>
      <p:grpSp>
        <p:nvGrpSpPr>
          <p:cNvPr id="1852" name="Shape 1852"/>
          <p:cNvGrpSpPr/>
          <p:nvPr/>
        </p:nvGrpSpPr>
        <p:grpSpPr>
          <a:xfrm>
            <a:off x="1466774" y="2726135"/>
            <a:ext cx="2352920" cy="2505646"/>
            <a:chOff x="4336144" y="2394850"/>
            <a:chExt cx="1814405" cy="1932027"/>
          </a:xfrm>
        </p:grpSpPr>
        <p:sp>
          <p:nvSpPr>
            <p:cNvPr id="1853" name="Shape 1853"/>
            <p:cNvSpPr/>
            <p:nvPr/>
          </p:nvSpPr>
          <p:spPr>
            <a:xfrm>
              <a:off x="4336144" y="2708977"/>
              <a:ext cx="1814399" cy="1617900"/>
            </a:xfrm>
            <a:prstGeom prst="rect">
              <a:avLst/>
            </a:prstGeom>
            <a:solidFill>
              <a:schemeClr val="lt2"/>
            </a:solidFill>
            <a:ln cap="flat" cmpd="sng" w="3810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2400"/>
                <a:t>ContractCode</a:t>
              </a:r>
            </a:p>
            <a:p>
              <a:pPr lvl="0" rtl="0">
                <a:spcBef>
                  <a:spcPts val="0"/>
                </a:spcBef>
                <a:buNone/>
              </a:pPr>
              <a:r>
                <a:rPr lang="en" sz="2400"/>
                <a:t>StartDate</a:t>
              </a:r>
            </a:p>
            <a:p>
              <a:pPr lvl="0" rtl="0">
                <a:spcBef>
                  <a:spcPts val="0"/>
                </a:spcBef>
                <a:buNone/>
              </a:pPr>
              <a:r>
                <a:rPr lang="en" sz="2400">
                  <a:solidFill>
                    <a:srgbClr val="FF0000"/>
                  </a:solidFill>
                </a:rPr>
                <a:t>ExpiredDate</a:t>
              </a:r>
            </a:p>
            <a:p>
              <a:pPr lvl="0" rtl="0">
                <a:spcBef>
                  <a:spcPts val="0"/>
                </a:spcBef>
                <a:buNone/>
              </a:pPr>
              <a:r>
                <a:rPr lang="en" sz="2400">
                  <a:solidFill>
                    <a:srgbClr val="FF0000"/>
                  </a:solidFill>
                </a:rPr>
                <a:t>Status</a:t>
              </a:r>
            </a:p>
            <a:p>
              <a:pPr lvl="0" rtl="0">
                <a:spcBef>
                  <a:spcPts val="0"/>
                </a:spcBef>
                <a:buNone/>
              </a:pPr>
              <a:r>
                <a:rPr lang="en" sz="2400"/>
                <a:t>...</a:t>
              </a:r>
            </a:p>
          </p:txBody>
        </p:sp>
        <p:sp>
          <p:nvSpPr>
            <p:cNvPr id="1854" name="Shape 1854"/>
            <p:cNvSpPr/>
            <p:nvPr/>
          </p:nvSpPr>
          <p:spPr>
            <a:xfrm>
              <a:off x="4336150" y="2394850"/>
              <a:ext cx="1814399" cy="362999"/>
            </a:xfrm>
            <a:prstGeom prst="rect">
              <a:avLst/>
            </a:prstGeom>
            <a:solidFill>
              <a:schemeClr val="lt2"/>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2400"/>
                <a:t>Contract</a:t>
              </a:r>
            </a:p>
          </p:txBody>
        </p:sp>
      </p:grpSp>
      <p:sp>
        <p:nvSpPr>
          <p:cNvPr id="1855" name="Shape 1855"/>
          <p:cNvSpPr/>
          <p:nvPr/>
        </p:nvSpPr>
        <p:spPr>
          <a:xfrm>
            <a:off x="709450" y="4033887"/>
            <a:ext cx="662099" cy="236400"/>
          </a:xfrm>
          <a:prstGeom prst="rightArrow">
            <a:avLst>
              <a:gd fmla="val 50000" name="adj1"/>
              <a:gd fmla="val 50000" name="adj2"/>
            </a:avLst>
          </a:prstGeom>
          <a:solidFill>
            <a:srgbClr val="EA9999"/>
          </a:solidFill>
          <a:ln cap="flat" cmpd="sng" w="19050">
            <a:solidFill>
              <a:srgbClr val="E06666"/>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856" name="Shape 1856"/>
          <p:cNvGrpSpPr/>
          <p:nvPr/>
        </p:nvGrpSpPr>
        <p:grpSpPr>
          <a:xfrm>
            <a:off x="3819699" y="2726135"/>
            <a:ext cx="2352920" cy="2505646"/>
            <a:chOff x="4336144" y="2394850"/>
            <a:chExt cx="1814405" cy="1932027"/>
          </a:xfrm>
        </p:grpSpPr>
        <p:sp>
          <p:nvSpPr>
            <p:cNvPr id="1857" name="Shape 1857"/>
            <p:cNvSpPr/>
            <p:nvPr/>
          </p:nvSpPr>
          <p:spPr>
            <a:xfrm>
              <a:off x="4336144" y="2708977"/>
              <a:ext cx="1814399" cy="1617900"/>
            </a:xfrm>
            <a:prstGeom prst="rect">
              <a:avLst/>
            </a:prstGeom>
            <a:solidFill>
              <a:schemeClr val="lt2"/>
            </a:solidFill>
            <a:ln cap="flat" cmpd="sng" w="3810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2400"/>
                <a:t>HD0001</a:t>
              </a:r>
            </a:p>
            <a:p>
              <a:pPr lvl="0" rtl="0">
                <a:spcBef>
                  <a:spcPts val="0"/>
                </a:spcBef>
                <a:buNone/>
              </a:pPr>
              <a:r>
                <a:rPr lang="en" sz="2400"/>
                <a:t>25/08/2014</a:t>
              </a:r>
            </a:p>
            <a:p>
              <a:pPr lvl="0" rtl="0">
                <a:spcBef>
                  <a:spcPts val="0"/>
                </a:spcBef>
                <a:buNone/>
              </a:pPr>
              <a:r>
                <a:rPr lang="en" sz="2400">
                  <a:solidFill>
                    <a:srgbClr val="FF0000"/>
                  </a:solidFill>
                </a:rPr>
                <a:t>25/08/2016</a:t>
              </a:r>
            </a:p>
            <a:p>
              <a:pPr lvl="0" rtl="0">
                <a:spcBef>
                  <a:spcPts val="0"/>
                </a:spcBef>
                <a:buNone/>
              </a:pPr>
              <a:r>
                <a:rPr lang="en" sz="2400">
                  <a:solidFill>
                    <a:srgbClr val="FF0000"/>
                  </a:solidFill>
                </a:rPr>
                <a:t>Ready</a:t>
              </a:r>
            </a:p>
            <a:p>
              <a:pPr lvl="0" rtl="0">
                <a:spcBef>
                  <a:spcPts val="0"/>
                </a:spcBef>
                <a:buNone/>
              </a:pPr>
              <a:r>
                <a:rPr lang="en" sz="2400"/>
                <a:t>...</a:t>
              </a:r>
            </a:p>
          </p:txBody>
        </p:sp>
        <p:sp>
          <p:nvSpPr>
            <p:cNvPr id="1858" name="Shape 1858"/>
            <p:cNvSpPr/>
            <p:nvPr/>
          </p:nvSpPr>
          <p:spPr>
            <a:xfrm>
              <a:off x="4336150" y="2394850"/>
              <a:ext cx="1814399" cy="362999"/>
            </a:xfrm>
            <a:prstGeom prst="rect">
              <a:avLst/>
            </a:prstGeom>
            <a:solidFill>
              <a:schemeClr val="lt2"/>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2400"/>
            </a:p>
          </p:txBody>
        </p:sp>
      </p:grpSp>
      <p:sp>
        <p:nvSpPr>
          <p:cNvPr id="1859" name="Shape 1859"/>
          <p:cNvSpPr/>
          <p:nvPr/>
        </p:nvSpPr>
        <p:spPr>
          <a:xfrm>
            <a:off x="709450" y="4407012"/>
            <a:ext cx="662099" cy="236400"/>
          </a:xfrm>
          <a:prstGeom prst="rightArrow">
            <a:avLst>
              <a:gd fmla="val 50000" name="adj1"/>
              <a:gd fmla="val 50000" name="adj2"/>
            </a:avLst>
          </a:prstGeom>
          <a:solidFill>
            <a:srgbClr val="EA9999"/>
          </a:solidFill>
          <a:ln cap="flat" cmpd="sng" w="19050">
            <a:solidFill>
              <a:srgbClr val="E06666"/>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60" name="Shape 1860"/>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4" name="Shape 1864"/>
        <p:cNvGrpSpPr/>
        <p:nvPr/>
      </p:nvGrpSpPr>
      <p:grpSpPr>
        <a:xfrm>
          <a:off x="0" y="0"/>
          <a:ext cx="0" cy="0"/>
          <a:chOff x="0" y="0"/>
          <a:chExt cx="0" cy="0"/>
        </a:xfrm>
      </p:grpSpPr>
      <p:sp>
        <p:nvSpPr>
          <p:cNvPr id="1865" name="Shape 186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Renew contract</a:t>
            </a:r>
          </a:p>
        </p:txBody>
      </p:sp>
      <p:grpSp>
        <p:nvGrpSpPr>
          <p:cNvPr id="1866" name="Shape 1866"/>
          <p:cNvGrpSpPr/>
          <p:nvPr/>
        </p:nvGrpSpPr>
        <p:grpSpPr>
          <a:xfrm>
            <a:off x="1466774" y="2726135"/>
            <a:ext cx="2352920" cy="2505646"/>
            <a:chOff x="4336144" y="2394850"/>
            <a:chExt cx="1814405" cy="1932027"/>
          </a:xfrm>
        </p:grpSpPr>
        <p:sp>
          <p:nvSpPr>
            <p:cNvPr id="1867" name="Shape 1867"/>
            <p:cNvSpPr/>
            <p:nvPr/>
          </p:nvSpPr>
          <p:spPr>
            <a:xfrm>
              <a:off x="4336144" y="2708977"/>
              <a:ext cx="1814399" cy="1617900"/>
            </a:xfrm>
            <a:prstGeom prst="rect">
              <a:avLst/>
            </a:prstGeom>
            <a:solidFill>
              <a:schemeClr val="lt2"/>
            </a:solidFill>
            <a:ln cap="flat" cmpd="sng" w="3810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2400"/>
                <a:t>ContractCode</a:t>
              </a:r>
            </a:p>
            <a:p>
              <a:pPr lvl="0" rtl="0">
                <a:spcBef>
                  <a:spcPts val="0"/>
                </a:spcBef>
                <a:buNone/>
              </a:pPr>
              <a:r>
                <a:rPr lang="en" sz="2400"/>
                <a:t>StartDate</a:t>
              </a:r>
            </a:p>
            <a:p>
              <a:pPr lvl="0" rtl="0">
                <a:spcBef>
                  <a:spcPts val="0"/>
                </a:spcBef>
                <a:buNone/>
              </a:pPr>
              <a:r>
                <a:rPr lang="en" sz="2400">
                  <a:solidFill>
                    <a:srgbClr val="FF0000"/>
                  </a:solidFill>
                </a:rPr>
                <a:t>ExpiredDate</a:t>
              </a:r>
            </a:p>
            <a:p>
              <a:pPr lvl="0" rtl="0">
                <a:spcBef>
                  <a:spcPts val="0"/>
                </a:spcBef>
                <a:buNone/>
              </a:pPr>
              <a:r>
                <a:rPr lang="en" sz="2400">
                  <a:solidFill>
                    <a:srgbClr val="FF0000"/>
                  </a:solidFill>
                </a:rPr>
                <a:t>Status</a:t>
              </a:r>
            </a:p>
            <a:p>
              <a:pPr lvl="0" rtl="0">
                <a:spcBef>
                  <a:spcPts val="0"/>
                </a:spcBef>
                <a:buNone/>
              </a:pPr>
              <a:r>
                <a:rPr lang="en" sz="2400"/>
                <a:t>...</a:t>
              </a:r>
            </a:p>
          </p:txBody>
        </p:sp>
        <p:sp>
          <p:nvSpPr>
            <p:cNvPr id="1868" name="Shape 1868"/>
            <p:cNvSpPr/>
            <p:nvPr/>
          </p:nvSpPr>
          <p:spPr>
            <a:xfrm>
              <a:off x="4336150" y="2394850"/>
              <a:ext cx="1814399" cy="362999"/>
            </a:xfrm>
            <a:prstGeom prst="rect">
              <a:avLst/>
            </a:prstGeom>
            <a:solidFill>
              <a:schemeClr val="lt2"/>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2400"/>
                <a:t>Contract</a:t>
              </a:r>
            </a:p>
          </p:txBody>
        </p:sp>
      </p:grpSp>
      <p:sp>
        <p:nvSpPr>
          <p:cNvPr id="1869" name="Shape 1869"/>
          <p:cNvSpPr/>
          <p:nvPr/>
        </p:nvSpPr>
        <p:spPr>
          <a:xfrm>
            <a:off x="709450" y="4033887"/>
            <a:ext cx="662099" cy="236400"/>
          </a:xfrm>
          <a:prstGeom prst="rightArrow">
            <a:avLst>
              <a:gd fmla="val 50000" name="adj1"/>
              <a:gd fmla="val 50000" name="adj2"/>
            </a:avLst>
          </a:prstGeom>
          <a:solidFill>
            <a:srgbClr val="EA9999"/>
          </a:solidFill>
          <a:ln cap="flat" cmpd="sng" w="19050">
            <a:solidFill>
              <a:srgbClr val="E06666"/>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870" name="Shape 1870"/>
          <p:cNvGrpSpPr/>
          <p:nvPr/>
        </p:nvGrpSpPr>
        <p:grpSpPr>
          <a:xfrm>
            <a:off x="3819699" y="2726135"/>
            <a:ext cx="2352920" cy="2505646"/>
            <a:chOff x="4336144" y="2394850"/>
            <a:chExt cx="1814405" cy="1932027"/>
          </a:xfrm>
        </p:grpSpPr>
        <p:sp>
          <p:nvSpPr>
            <p:cNvPr id="1871" name="Shape 1871"/>
            <p:cNvSpPr/>
            <p:nvPr/>
          </p:nvSpPr>
          <p:spPr>
            <a:xfrm>
              <a:off x="4336144" y="2708977"/>
              <a:ext cx="1814399" cy="1617900"/>
            </a:xfrm>
            <a:prstGeom prst="rect">
              <a:avLst/>
            </a:prstGeom>
            <a:solidFill>
              <a:schemeClr val="lt2"/>
            </a:solidFill>
            <a:ln cap="flat" cmpd="sng" w="3810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2400"/>
                <a:t>HD0001</a:t>
              </a:r>
            </a:p>
            <a:p>
              <a:pPr lvl="0" rtl="0">
                <a:spcBef>
                  <a:spcPts val="0"/>
                </a:spcBef>
                <a:buNone/>
              </a:pPr>
              <a:r>
                <a:rPr lang="en" sz="2400"/>
                <a:t>25/08/2014</a:t>
              </a:r>
            </a:p>
            <a:p>
              <a:pPr lvl="0" rtl="0">
                <a:spcBef>
                  <a:spcPts val="0"/>
                </a:spcBef>
                <a:buNone/>
              </a:pPr>
              <a:r>
                <a:rPr lang="en" sz="2400">
                  <a:solidFill>
                    <a:srgbClr val="FF0000"/>
                  </a:solidFill>
                </a:rPr>
                <a:t>25/08/2016</a:t>
              </a:r>
            </a:p>
            <a:p>
              <a:pPr lvl="0" rtl="0">
                <a:spcBef>
                  <a:spcPts val="0"/>
                </a:spcBef>
                <a:buNone/>
              </a:pPr>
              <a:r>
                <a:rPr lang="en" sz="2400">
                  <a:solidFill>
                    <a:srgbClr val="FF0000"/>
                  </a:solidFill>
                </a:rPr>
                <a:t>Ready</a:t>
              </a:r>
            </a:p>
            <a:p>
              <a:pPr lvl="0" rtl="0">
                <a:spcBef>
                  <a:spcPts val="0"/>
                </a:spcBef>
                <a:buNone/>
              </a:pPr>
              <a:r>
                <a:rPr lang="en" sz="2400"/>
                <a:t>...</a:t>
              </a:r>
            </a:p>
          </p:txBody>
        </p:sp>
        <p:sp>
          <p:nvSpPr>
            <p:cNvPr id="1872" name="Shape 1872"/>
            <p:cNvSpPr/>
            <p:nvPr/>
          </p:nvSpPr>
          <p:spPr>
            <a:xfrm>
              <a:off x="4336150" y="2394850"/>
              <a:ext cx="1814399" cy="362999"/>
            </a:xfrm>
            <a:prstGeom prst="rect">
              <a:avLst/>
            </a:prstGeom>
            <a:solidFill>
              <a:schemeClr val="lt2"/>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2400"/>
            </a:p>
          </p:txBody>
        </p:sp>
      </p:grpSp>
      <p:sp>
        <p:nvSpPr>
          <p:cNvPr id="1873" name="Shape 1873"/>
          <p:cNvSpPr/>
          <p:nvPr/>
        </p:nvSpPr>
        <p:spPr>
          <a:xfrm>
            <a:off x="709450" y="4407012"/>
            <a:ext cx="662099" cy="236400"/>
          </a:xfrm>
          <a:prstGeom prst="rightArrow">
            <a:avLst>
              <a:gd fmla="val 50000" name="adj1"/>
              <a:gd fmla="val 50000" name="adj2"/>
            </a:avLst>
          </a:prstGeom>
          <a:solidFill>
            <a:srgbClr val="EA9999"/>
          </a:solidFill>
          <a:ln cap="flat" cmpd="sng" w="19050">
            <a:solidFill>
              <a:srgbClr val="E06666"/>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874" name="Shape 1874"/>
          <p:cNvGrpSpPr/>
          <p:nvPr/>
        </p:nvGrpSpPr>
        <p:grpSpPr>
          <a:xfrm>
            <a:off x="7014158" y="5275287"/>
            <a:ext cx="1459321" cy="1391725"/>
            <a:chOff x="4336150" y="2394850"/>
            <a:chExt cx="1814399" cy="1391725"/>
          </a:xfrm>
        </p:grpSpPr>
        <p:sp>
          <p:nvSpPr>
            <p:cNvPr id="1875" name="Shape 1875"/>
            <p:cNvSpPr/>
            <p:nvPr/>
          </p:nvSpPr>
          <p:spPr>
            <a:xfrm>
              <a:off x="4336150" y="2708975"/>
              <a:ext cx="1814399" cy="10776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StartDate</a:t>
              </a:r>
            </a:p>
            <a:p>
              <a:pPr rtl="0">
                <a:spcBef>
                  <a:spcPts val="0"/>
                </a:spcBef>
                <a:buNone/>
              </a:pPr>
              <a:r>
                <a:rPr lang="en"/>
                <a:t>ExpiredDate</a:t>
              </a:r>
            </a:p>
            <a:p>
              <a:pPr lvl="0" rtl="0">
                <a:spcBef>
                  <a:spcPts val="0"/>
                </a:spcBef>
                <a:buNone/>
              </a:pPr>
              <a:r>
                <a:rPr lang="en"/>
                <a:t>PaymentFee</a:t>
              </a:r>
            </a:p>
            <a:p>
              <a:pPr lvl="0" rtl="0">
                <a:spcBef>
                  <a:spcPts val="0"/>
                </a:spcBef>
                <a:buNone/>
              </a:pPr>
              <a:r>
                <a:rPr lang="en"/>
                <a:t>...</a:t>
              </a:r>
            </a:p>
          </p:txBody>
        </p:sp>
        <p:sp>
          <p:nvSpPr>
            <p:cNvPr id="1876" name="Shape 1876"/>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Payment</a:t>
              </a:r>
            </a:p>
          </p:txBody>
        </p:sp>
      </p:grpSp>
      <p:cxnSp>
        <p:nvCxnSpPr>
          <p:cNvPr id="1877" name="Shape 1877"/>
          <p:cNvCxnSpPr>
            <a:stCxn id="1867" idx="2"/>
            <a:endCxn id="1875" idx="1"/>
          </p:cNvCxnSpPr>
          <p:nvPr/>
        </p:nvCxnSpPr>
        <p:spPr>
          <a:xfrm flipH="1" rot="-5400000">
            <a:off x="4380531" y="3494481"/>
            <a:ext cx="896400" cy="4370999"/>
          </a:xfrm>
          <a:prstGeom prst="bentConnector2">
            <a:avLst/>
          </a:prstGeom>
          <a:noFill/>
          <a:ln cap="flat" cmpd="sng" w="19050">
            <a:solidFill>
              <a:schemeClr val="dk2"/>
            </a:solidFill>
            <a:prstDash val="solid"/>
            <a:round/>
            <a:headEnd len="lg" w="lg" type="none"/>
            <a:tailEnd len="lg" w="lg" type="none"/>
          </a:ln>
        </p:spPr>
      </p:cxnSp>
      <p:sp>
        <p:nvSpPr>
          <p:cNvPr id="1878" name="Shape 1878"/>
          <p:cNvSpPr txBox="1"/>
          <p:nvPr/>
        </p:nvSpPr>
        <p:spPr>
          <a:xfrm>
            <a:off x="6172625" y="5663175"/>
            <a:ext cx="811500" cy="4650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1879" name="Shape 1879"/>
          <p:cNvSpPr txBox="1"/>
          <p:nvPr/>
        </p:nvSpPr>
        <p:spPr>
          <a:xfrm>
            <a:off x="2643225" y="5273650"/>
            <a:ext cx="811500" cy="4650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1880" name="Shape 1880"/>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4" name="Shape 1884"/>
        <p:cNvGrpSpPr/>
        <p:nvPr/>
      </p:nvGrpSpPr>
      <p:grpSpPr>
        <a:xfrm>
          <a:off x="0" y="0"/>
          <a:ext cx="0" cy="0"/>
          <a:chOff x="0" y="0"/>
          <a:chExt cx="0" cy="0"/>
        </a:xfrm>
      </p:grpSpPr>
      <p:sp>
        <p:nvSpPr>
          <p:cNvPr id="1885" name="Shape 1885"/>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Renew contract</a:t>
            </a:r>
          </a:p>
        </p:txBody>
      </p:sp>
      <p:sp>
        <p:nvSpPr>
          <p:cNvPr id="1886" name="Shape 188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887" name="Shape 1887"/>
          <p:cNvSpPr txBox="1"/>
          <p:nvPr/>
        </p:nvSpPr>
        <p:spPr>
          <a:xfrm>
            <a:off x="1902800" y="1687175"/>
            <a:ext cx="6783900" cy="671400"/>
          </a:xfrm>
          <a:prstGeom prst="rect">
            <a:avLst/>
          </a:prstGeom>
          <a:noFill/>
          <a:ln>
            <a:noFill/>
          </a:ln>
        </p:spPr>
        <p:txBody>
          <a:bodyPr anchorCtr="0" anchor="t" bIns="91425" lIns="91425" rIns="91425" tIns="91425">
            <a:noAutofit/>
          </a:bodyPr>
          <a:lstStyle/>
          <a:p>
            <a:pPr lvl="0" rtl="0">
              <a:spcBef>
                <a:spcPts val="0"/>
              </a:spcBef>
              <a:buNone/>
            </a:pPr>
            <a:r>
              <a:rPr b="1" lang="en" sz="1800"/>
              <a:t>Renew an expired contract. Police check card to verify contract status after renew.</a:t>
            </a:r>
          </a:p>
        </p:txBody>
      </p:sp>
      <p:sp>
        <p:nvSpPr>
          <p:cNvPr id="1888" name="Shape 1888"/>
          <p:cNvSpPr txBox="1"/>
          <p:nvPr/>
        </p:nvSpPr>
        <p:spPr>
          <a:xfrm>
            <a:off x="457200" y="1687175"/>
            <a:ext cx="1577700" cy="671400"/>
          </a:xfrm>
          <a:prstGeom prst="rect">
            <a:avLst/>
          </a:prstGeom>
          <a:noFill/>
          <a:ln>
            <a:noFill/>
          </a:ln>
        </p:spPr>
        <p:txBody>
          <a:bodyPr anchorCtr="0" anchor="t" bIns="91425" lIns="91425" rIns="91425" tIns="91425">
            <a:noAutofit/>
          </a:bodyPr>
          <a:lstStyle/>
          <a:p>
            <a:pPr lvl="0" rtl="0">
              <a:spcBef>
                <a:spcPts val="0"/>
              </a:spcBef>
              <a:buNone/>
            </a:pPr>
            <a:r>
              <a:rPr b="1" lang="en" sz="2400">
                <a:solidFill>
                  <a:schemeClr val="dk1"/>
                </a:solidFill>
              </a:rPr>
              <a:t>DEMO 5: </a:t>
            </a:r>
          </a:p>
        </p:txBody>
      </p:sp>
      <p:sp>
        <p:nvSpPr>
          <p:cNvPr id="1889" name="Shape 1889"/>
          <p:cNvSpPr txBox="1"/>
          <p:nvPr/>
        </p:nvSpPr>
        <p:spPr>
          <a:xfrm>
            <a:off x="870150" y="3270175"/>
            <a:ext cx="7969199" cy="977400"/>
          </a:xfrm>
          <a:prstGeom prst="rect">
            <a:avLst/>
          </a:prstGeom>
          <a:noFill/>
          <a:ln>
            <a:noFill/>
          </a:ln>
        </p:spPr>
        <p:txBody>
          <a:bodyPr anchorCtr="0" anchor="t" bIns="91425" lIns="91425" rIns="91425" tIns="91425">
            <a:noAutofit/>
          </a:bodyPr>
          <a:lstStyle/>
          <a:p>
            <a:pPr lvl="0" rtl="0">
              <a:spcBef>
                <a:spcPts val="0"/>
              </a:spcBef>
              <a:buNone/>
            </a:pPr>
            <a:r>
              <a:rPr lang="en" sz="2400"/>
              <a:t>Staff renew </a:t>
            </a:r>
            <a:r>
              <a:rPr b="1" lang="en" sz="2400"/>
              <a:t>Cao Thanh Minh</a:t>
            </a:r>
            <a:r>
              <a:rPr lang="en" sz="2400"/>
              <a:t>’s contract.</a:t>
            </a:r>
          </a:p>
        </p:txBody>
      </p:sp>
      <p:sp>
        <p:nvSpPr>
          <p:cNvPr id="1890" name="Shape 1890"/>
          <p:cNvSpPr txBox="1"/>
          <p:nvPr/>
        </p:nvSpPr>
        <p:spPr>
          <a:xfrm>
            <a:off x="781650" y="2598775"/>
            <a:ext cx="4380300" cy="671400"/>
          </a:xfrm>
          <a:prstGeom prst="rect">
            <a:avLst/>
          </a:prstGeom>
          <a:noFill/>
          <a:ln>
            <a:noFill/>
          </a:ln>
        </p:spPr>
        <p:txBody>
          <a:bodyPr anchorCtr="0" anchor="t" bIns="91425" lIns="91425" rIns="91425" tIns="91425">
            <a:noAutofit/>
          </a:bodyPr>
          <a:lstStyle/>
          <a:p>
            <a:pPr lvl="0" rtl="0">
              <a:spcBef>
                <a:spcPts val="0"/>
              </a:spcBef>
              <a:buNone/>
            </a:pPr>
            <a:r>
              <a:rPr b="1" lang="en" sz="3000"/>
              <a:t>Scenario:</a:t>
            </a:r>
          </a:p>
        </p:txBody>
      </p:sp>
    </p:spTree>
  </p:cSld>
  <p:clrMapOvr>
    <a:masterClrMapping/>
  </p:clrMapOvr>
  <p:transition spd="slow">
    <p:cut/>
  </p:transition>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4" name="Shape 1894"/>
        <p:cNvGrpSpPr/>
        <p:nvPr/>
      </p:nvGrpSpPr>
      <p:grpSpPr>
        <a:xfrm>
          <a:off x="0" y="0"/>
          <a:ext cx="0" cy="0"/>
          <a:chOff x="0" y="0"/>
          <a:chExt cx="0" cy="0"/>
        </a:xfrm>
      </p:grpSpPr>
      <p:sp>
        <p:nvSpPr>
          <p:cNvPr id="1895" name="Shape 189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Renew contract</a:t>
            </a:r>
          </a:p>
        </p:txBody>
      </p:sp>
      <p:pic>
        <p:nvPicPr>
          <p:cNvPr id="1896" name="Shape 1896"/>
          <p:cNvPicPr preferRelativeResize="0"/>
          <p:nvPr/>
        </p:nvPicPr>
        <p:blipFill rotWithShape="1">
          <a:blip r:embed="rId3">
            <a:alphaModFix/>
          </a:blip>
          <a:srcRect b="0" l="0" r="0" t="22414"/>
          <a:stretch/>
        </p:blipFill>
        <p:spPr>
          <a:xfrm>
            <a:off x="0" y="2920998"/>
            <a:ext cx="9143997" cy="3807524"/>
          </a:xfrm>
          <a:prstGeom prst="rect">
            <a:avLst/>
          </a:prstGeom>
          <a:noFill/>
          <a:ln>
            <a:noFill/>
          </a:ln>
        </p:spPr>
      </p:pic>
      <p:sp>
        <p:nvSpPr>
          <p:cNvPr id="1897" name="Shape 1897"/>
          <p:cNvSpPr txBox="1"/>
          <p:nvPr/>
        </p:nvSpPr>
        <p:spPr>
          <a:xfrm>
            <a:off x="1902800" y="1687175"/>
            <a:ext cx="6783900" cy="671400"/>
          </a:xfrm>
          <a:prstGeom prst="rect">
            <a:avLst/>
          </a:prstGeom>
          <a:noFill/>
          <a:ln>
            <a:noFill/>
          </a:ln>
        </p:spPr>
        <p:txBody>
          <a:bodyPr anchorCtr="0" anchor="t" bIns="91425" lIns="91425" rIns="91425" tIns="91425">
            <a:noAutofit/>
          </a:bodyPr>
          <a:lstStyle/>
          <a:p>
            <a:pPr lvl="0" rtl="0">
              <a:spcBef>
                <a:spcPts val="0"/>
              </a:spcBef>
              <a:buNone/>
            </a:pPr>
            <a:r>
              <a:rPr b="1" lang="en" sz="1800"/>
              <a:t>Renew an expired contract. Police check card to verify contract status after renew.</a:t>
            </a:r>
          </a:p>
        </p:txBody>
      </p:sp>
      <p:sp>
        <p:nvSpPr>
          <p:cNvPr id="1898" name="Shape 1898"/>
          <p:cNvSpPr txBox="1"/>
          <p:nvPr/>
        </p:nvSpPr>
        <p:spPr>
          <a:xfrm>
            <a:off x="457200" y="1687175"/>
            <a:ext cx="1577700" cy="671400"/>
          </a:xfrm>
          <a:prstGeom prst="rect">
            <a:avLst/>
          </a:prstGeom>
          <a:noFill/>
          <a:ln>
            <a:noFill/>
          </a:ln>
        </p:spPr>
        <p:txBody>
          <a:bodyPr anchorCtr="0" anchor="t" bIns="91425" lIns="91425" rIns="91425" tIns="91425">
            <a:noAutofit/>
          </a:bodyPr>
          <a:lstStyle/>
          <a:p>
            <a:pPr lvl="0" rtl="0">
              <a:spcBef>
                <a:spcPts val="0"/>
              </a:spcBef>
              <a:buNone/>
            </a:pPr>
            <a:r>
              <a:rPr b="1" lang="en" sz="2400">
                <a:solidFill>
                  <a:schemeClr val="dk1"/>
                </a:solidFill>
              </a:rPr>
              <a:t>DEMO 5: </a:t>
            </a:r>
          </a:p>
        </p:txBody>
      </p:sp>
      <p:sp>
        <p:nvSpPr>
          <p:cNvPr id="1899" name="Shape 1899"/>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900" name="Shape 1900"/>
          <p:cNvSpPr/>
          <p:nvPr/>
        </p:nvSpPr>
        <p:spPr>
          <a:xfrm>
            <a:off x="4564575" y="3033350"/>
            <a:ext cx="4122299" cy="32997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901" name="Shape 1901"/>
          <p:cNvSpPr/>
          <p:nvPr/>
        </p:nvSpPr>
        <p:spPr>
          <a:xfrm>
            <a:off x="1584725" y="4401650"/>
            <a:ext cx="2684999" cy="19314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cxnSp>
        <p:nvCxnSpPr>
          <p:cNvPr id="1902" name="Shape 1902"/>
          <p:cNvCxnSpPr/>
          <p:nvPr/>
        </p:nvCxnSpPr>
        <p:spPr>
          <a:xfrm>
            <a:off x="3254950" y="2950725"/>
            <a:ext cx="475500" cy="580499"/>
          </a:xfrm>
          <a:prstGeom prst="straightConnector1">
            <a:avLst/>
          </a:prstGeom>
          <a:noFill/>
          <a:ln cap="flat" cmpd="sng" w="19050">
            <a:solidFill>
              <a:srgbClr val="000000"/>
            </a:solidFill>
            <a:prstDash val="dash"/>
            <a:round/>
            <a:headEnd len="lg" w="lg" type="none"/>
            <a:tailEnd len="lg" w="lg" type="none"/>
          </a:ln>
        </p:spPr>
      </p:cxnSp>
      <p:sp>
        <p:nvSpPr>
          <p:cNvPr id="1903" name="Shape 1903"/>
          <p:cNvSpPr txBox="1"/>
          <p:nvPr/>
        </p:nvSpPr>
        <p:spPr>
          <a:xfrm>
            <a:off x="1490950" y="23585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904" name="Shape 1904"/>
          <p:cNvPicPr preferRelativeResize="0"/>
          <p:nvPr/>
        </p:nvPicPr>
        <p:blipFill>
          <a:blip r:embed="rId4">
            <a:alphaModFix/>
          </a:blip>
          <a:stretch>
            <a:fillRect/>
          </a:stretch>
        </p:blipFill>
        <p:spPr>
          <a:xfrm>
            <a:off x="1792923" y="2840371"/>
            <a:ext cx="1160049" cy="412153"/>
          </a:xfrm>
          <a:prstGeom prst="rect">
            <a:avLst/>
          </a:prstGeom>
          <a:noFill/>
          <a:ln>
            <a:noFill/>
          </a:ln>
        </p:spPr>
      </p:pic>
    </p:spTree>
  </p:cSld>
  <p:clrMapOvr>
    <a:masterClrMapping/>
  </p:clrMapOvr>
  <p:transition spd="slow">
    <p:cut/>
  </p:transition>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8" name="Shape 1908"/>
        <p:cNvGrpSpPr/>
        <p:nvPr/>
      </p:nvGrpSpPr>
      <p:grpSpPr>
        <a:xfrm>
          <a:off x="0" y="0"/>
          <a:ext cx="0" cy="0"/>
          <a:chOff x="0" y="0"/>
          <a:chExt cx="0" cy="0"/>
        </a:xfrm>
      </p:grpSpPr>
      <p:sp>
        <p:nvSpPr>
          <p:cNvPr id="1909" name="Shape 1909"/>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Renew contract</a:t>
            </a:r>
          </a:p>
        </p:txBody>
      </p:sp>
      <p:pic>
        <p:nvPicPr>
          <p:cNvPr id="1910" name="Shape 1910"/>
          <p:cNvPicPr preferRelativeResize="0"/>
          <p:nvPr/>
        </p:nvPicPr>
        <p:blipFill rotWithShape="1">
          <a:blip r:embed="rId3">
            <a:alphaModFix/>
          </a:blip>
          <a:srcRect b="0" l="0" r="0" t="22414"/>
          <a:stretch/>
        </p:blipFill>
        <p:spPr>
          <a:xfrm>
            <a:off x="0" y="2920998"/>
            <a:ext cx="9143997" cy="3807524"/>
          </a:xfrm>
          <a:prstGeom prst="rect">
            <a:avLst/>
          </a:prstGeom>
          <a:noFill/>
          <a:ln>
            <a:noFill/>
          </a:ln>
        </p:spPr>
      </p:pic>
      <p:sp>
        <p:nvSpPr>
          <p:cNvPr id="1911" name="Shape 1911"/>
          <p:cNvSpPr txBox="1"/>
          <p:nvPr/>
        </p:nvSpPr>
        <p:spPr>
          <a:xfrm>
            <a:off x="1902800" y="1687175"/>
            <a:ext cx="6783900" cy="671400"/>
          </a:xfrm>
          <a:prstGeom prst="rect">
            <a:avLst/>
          </a:prstGeom>
          <a:noFill/>
          <a:ln>
            <a:noFill/>
          </a:ln>
        </p:spPr>
        <p:txBody>
          <a:bodyPr anchorCtr="0" anchor="t" bIns="91425" lIns="91425" rIns="91425" tIns="91425">
            <a:noAutofit/>
          </a:bodyPr>
          <a:lstStyle/>
          <a:p>
            <a:pPr lvl="0" rtl="0">
              <a:spcBef>
                <a:spcPts val="0"/>
              </a:spcBef>
              <a:buNone/>
            </a:pPr>
            <a:r>
              <a:rPr b="1" lang="en" sz="1800"/>
              <a:t>Renew an expired contract. Police check card to verify contract status after renew.</a:t>
            </a:r>
          </a:p>
        </p:txBody>
      </p:sp>
      <p:sp>
        <p:nvSpPr>
          <p:cNvPr id="1912" name="Shape 1912"/>
          <p:cNvSpPr txBox="1"/>
          <p:nvPr/>
        </p:nvSpPr>
        <p:spPr>
          <a:xfrm>
            <a:off x="457200" y="1687175"/>
            <a:ext cx="1577700" cy="671400"/>
          </a:xfrm>
          <a:prstGeom prst="rect">
            <a:avLst/>
          </a:prstGeom>
          <a:noFill/>
          <a:ln>
            <a:noFill/>
          </a:ln>
        </p:spPr>
        <p:txBody>
          <a:bodyPr anchorCtr="0" anchor="t" bIns="91425" lIns="91425" rIns="91425" tIns="91425">
            <a:noAutofit/>
          </a:bodyPr>
          <a:lstStyle/>
          <a:p>
            <a:pPr lvl="0" rtl="0">
              <a:spcBef>
                <a:spcPts val="0"/>
              </a:spcBef>
              <a:buNone/>
            </a:pPr>
            <a:r>
              <a:rPr b="1" lang="en" sz="2400">
                <a:solidFill>
                  <a:schemeClr val="dk1"/>
                </a:solidFill>
              </a:rPr>
              <a:t>DEMO 5: </a:t>
            </a:r>
          </a:p>
        </p:txBody>
      </p:sp>
      <p:sp>
        <p:nvSpPr>
          <p:cNvPr id="1913" name="Shape 1913"/>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914" name="Shape 1914"/>
          <p:cNvSpPr/>
          <p:nvPr/>
        </p:nvSpPr>
        <p:spPr>
          <a:xfrm>
            <a:off x="4564575" y="3033350"/>
            <a:ext cx="4122299" cy="32997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cxnSp>
        <p:nvCxnSpPr>
          <p:cNvPr id="1915" name="Shape 1915"/>
          <p:cNvCxnSpPr/>
          <p:nvPr/>
        </p:nvCxnSpPr>
        <p:spPr>
          <a:xfrm>
            <a:off x="3254950" y="2950725"/>
            <a:ext cx="475500" cy="580499"/>
          </a:xfrm>
          <a:prstGeom prst="straightConnector1">
            <a:avLst/>
          </a:prstGeom>
          <a:noFill/>
          <a:ln cap="flat" cmpd="sng" w="19050">
            <a:solidFill>
              <a:srgbClr val="000000"/>
            </a:solidFill>
            <a:prstDash val="dash"/>
            <a:round/>
            <a:headEnd len="lg" w="lg" type="none"/>
            <a:tailEnd len="lg" w="lg" type="none"/>
          </a:ln>
        </p:spPr>
      </p:cxnSp>
      <p:sp>
        <p:nvSpPr>
          <p:cNvPr id="1916" name="Shape 1916"/>
          <p:cNvSpPr txBox="1"/>
          <p:nvPr/>
        </p:nvSpPr>
        <p:spPr>
          <a:xfrm>
            <a:off x="1490950" y="23585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917" name="Shape 1917"/>
          <p:cNvPicPr preferRelativeResize="0"/>
          <p:nvPr/>
        </p:nvPicPr>
        <p:blipFill>
          <a:blip r:embed="rId4">
            <a:alphaModFix/>
          </a:blip>
          <a:stretch>
            <a:fillRect/>
          </a:stretch>
        </p:blipFill>
        <p:spPr>
          <a:xfrm>
            <a:off x="1792923" y="2840371"/>
            <a:ext cx="1160049" cy="412153"/>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134" name="Shape 134"/>
          <p:cNvSpPr txBox="1"/>
          <p:nvPr/>
        </p:nvSpPr>
        <p:spPr>
          <a:xfrm>
            <a:off x="3171300" y="1602562"/>
            <a:ext cx="2801399" cy="642600"/>
          </a:xfrm>
          <a:prstGeom prst="rect">
            <a:avLst/>
          </a:prstGeom>
          <a:noFill/>
          <a:ln>
            <a:noFill/>
          </a:ln>
        </p:spPr>
        <p:txBody>
          <a:bodyPr anchorCtr="0" anchor="t" bIns="91425" lIns="91425" rIns="91425" tIns="91425">
            <a:noAutofit/>
          </a:bodyPr>
          <a:lstStyle/>
          <a:p>
            <a:pPr lvl="0" rtl="0" algn="ctr">
              <a:spcBef>
                <a:spcPts val="0"/>
              </a:spcBef>
              <a:buNone/>
            </a:pPr>
            <a:r>
              <a:rPr b="1" lang="en" sz="3000"/>
              <a:t>MIC System</a:t>
            </a:r>
          </a:p>
        </p:txBody>
      </p:sp>
      <p:sp>
        <p:nvSpPr>
          <p:cNvPr id="135" name="Shape 135"/>
          <p:cNvSpPr/>
          <p:nvPr/>
        </p:nvSpPr>
        <p:spPr>
          <a:xfrm>
            <a:off x="2741576" y="2639847"/>
            <a:ext cx="3424499" cy="3424499"/>
          </a:xfrm>
          <a:prstGeom prst="ellipse">
            <a:avLst/>
          </a:prstGeom>
          <a:solidFill>
            <a:srgbClr val="F3F3F3"/>
          </a:solid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6" name="Shape 136"/>
          <p:cNvGrpSpPr/>
          <p:nvPr/>
        </p:nvGrpSpPr>
        <p:grpSpPr>
          <a:xfrm>
            <a:off x="3266685" y="4540857"/>
            <a:ext cx="969455" cy="994276"/>
            <a:chOff x="6962635" y="1122320"/>
            <a:chExt cx="1238445" cy="1270154"/>
          </a:xfrm>
        </p:grpSpPr>
        <p:grpSp>
          <p:nvGrpSpPr>
            <p:cNvPr id="137" name="Shape 137"/>
            <p:cNvGrpSpPr/>
            <p:nvPr/>
          </p:nvGrpSpPr>
          <p:grpSpPr>
            <a:xfrm rot="-880933">
              <a:off x="7025919" y="1252736"/>
              <a:ext cx="1111877" cy="642612"/>
              <a:chOff x="6437825" y="1680725"/>
              <a:chExt cx="1635599" cy="945300"/>
            </a:xfrm>
          </p:grpSpPr>
          <p:sp>
            <p:nvSpPr>
              <p:cNvPr id="138" name="Shape 138"/>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 name="Shape 139"/>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40" name="Shape 140"/>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41" name="Shape 141"/>
              <p:cNvSpPr txBox="1"/>
              <p:nvPr/>
            </p:nvSpPr>
            <p:spPr>
              <a:xfrm>
                <a:off x="6828640" y="1999578"/>
                <a:ext cx="808800" cy="479999"/>
              </a:xfrm>
              <a:prstGeom prst="rect">
                <a:avLst/>
              </a:prstGeom>
              <a:noFill/>
              <a:ln>
                <a:noFill/>
              </a:ln>
            </p:spPr>
            <p:txBody>
              <a:bodyPr anchorCtr="0" anchor="t" bIns="91425" lIns="91425" rIns="91425" tIns="91425">
                <a:noAutofit/>
              </a:bodyPr>
              <a:lstStyle/>
              <a:p>
                <a:pPr lvl="0" rtl="0" algn="ctr">
                  <a:spcBef>
                    <a:spcPts val="0"/>
                  </a:spcBef>
                  <a:buNone/>
                </a:pPr>
                <a:r>
                  <a:rPr b="1" lang="en" sz="900">
                    <a:solidFill>
                      <a:srgbClr val="999999"/>
                    </a:solidFill>
                  </a:rPr>
                  <a:t>NFC</a:t>
                </a:r>
              </a:p>
            </p:txBody>
          </p:sp>
        </p:grpSp>
        <p:sp>
          <p:nvSpPr>
            <p:cNvPr id="142" name="Shape 142"/>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sz="1000"/>
                <a:t>NFC Card</a:t>
              </a:r>
            </a:p>
          </p:txBody>
        </p:sp>
      </p:grpSp>
      <p:cxnSp>
        <p:nvCxnSpPr>
          <p:cNvPr id="143" name="Shape 143"/>
          <p:cNvCxnSpPr/>
          <p:nvPr/>
        </p:nvCxnSpPr>
        <p:spPr>
          <a:xfrm rot="10800000">
            <a:off x="2520830" y="3129411"/>
            <a:ext cx="795300" cy="276300"/>
          </a:xfrm>
          <a:prstGeom prst="straightConnector1">
            <a:avLst/>
          </a:prstGeom>
          <a:noFill/>
          <a:ln cap="flat" cmpd="sng" w="19050">
            <a:solidFill>
              <a:schemeClr val="dk2"/>
            </a:solidFill>
            <a:prstDash val="solid"/>
            <a:round/>
            <a:headEnd len="lg" w="lg" type="none"/>
            <a:tailEnd len="lg" w="lg" type="none"/>
          </a:ln>
        </p:spPr>
      </p:cxnSp>
      <p:sp>
        <p:nvSpPr>
          <p:cNvPr id="144" name="Shape 144"/>
          <p:cNvSpPr txBox="1"/>
          <p:nvPr/>
        </p:nvSpPr>
        <p:spPr>
          <a:xfrm>
            <a:off x="1387774" y="2754137"/>
            <a:ext cx="2170799" cy="503099"/>
          </a:xfrm>
          <a:prstGeom prst="rect">
            <a:avLst/>
          </a:prstGeom>
          <a:noFill/>
          <a:ln>
            <a:noFill/>
          </a:ln>
        </p:spPr>
        <p:txBody>
          <a:bodyPr anchorCtr="0" anchor="t" bIns="91425" lIns="91425" rIns="91425" tIns="91425">
            <a:noAutofit/>
          </a:bodyPr>
          <a:lstStyle/>
          <a:p>
            <a:pPr lvl="0" rtl="0">
              <a:spcBef>
                <a:spcPts val="0"/>
              </a:spcBef>
              <a:buNone/>
            </a:pPr>
            <a:r>
              <a:rPr lang="en"/>
              <a:t>Centre management application</a:t>
            </a:r>
          </a:p>
        </p:txBody>
      </p:sp>
      <p:sp>
        <p:nvSpPr>
          <p:cNvPr id="145" name="Shape 145"/>
          <p:cNvSpPr txBox="1"/>
          <p:nvPr/>
        </p:nvSpPr>
        <p:spPr>
          <a:xfrm>
            <a:off x="1232900" y="5535068"/>
            <a:ext cx="1867199" cy="397499"/>
          </a:xfrm>
          <a:prstGeom prst="rect">
            <a:avLst/>
          </a:prstGeom>
          <a:noFill/>
          <a:ln>
            <a:noFill/>
          </a:ln>
        </p:spPr>
        <p:txBody>
          <a:bodyPr anchorCtr="0" anchor="t" bIns="91425" lIns="91425" rIns="91425" tIns="91425">
            <a:noAutofit/>
          </a:bodyPr>
          <a:lstStyle/>
          <a:p>
            <a:pPr lvl="0" rtl="0">
              <a:spcBef>
                <a:spcPts val="0"/>
              </a:spcBef>
              <a:buNone/>
            </a:pPr>
            <a:r>
              <a:rPr lang="en"/>
              <a:t>Deliver to customers as Insurance Certificate Card</a:t>
            </a:r>
          </a:p>
        </p:txBody>
      </p:sp>
      <p:cxnSp>
        <p:nvCxnSpPr>
          <p:cNvPr id="146" name="Shape 146"/>
          <p:cNvCxnSpPr>
            <a:stCxn id="139" idx="1"/>
          </p:cNvCxnSpPr>
          <p:nvPr/>
        </p:nvCxnSpPr>
        <p:spPr>
          <a:xfrm flipH="1">
            <a:off x="2786094" y="4917780"/>
            <a:ext cx="529800" cy="630900"/>
          </a:xfrm>
          <a:prstGeom prst="straightConnector1">
            <a:avLst/>
          </a:prstGeom>
          <a:noFill/>
          <a:ln cap="flat" cmpd="sng" w="19050">
            <a:solidFill>
              <a:schemeClr val="dk2"/>
            </a:solidFill>
            <a:prstDash val="solid"/>
            <a:round/>
            <a:headEnd len="lg" w="lg" type="none"/>
            <a:tailEnd len="lg" w="lg" type="none"/>
          </a:ln>
        </p:spPr>
      </p:cxnSp>
      <p:grpSp>
        <p:nvGrpSpPr>
          <p:cNvPr id="147" name="Shape 147"/>
          <p:cNvGrpSpPr/>
          <p:nvPr/>
        </p:nvGrpSpPr>
        <p:grpSpPr>
          <a:xfrm>
            <a:off x="3131383" y="3277876"/>
            <a:ext cx="1209895" cy="1159522"/>
            <a:chOff x="950300" y="3316950"/>
            <a:chExt cx="1545600" cy="1481250"/>
          </a:xfrm>
        </p:grpSpPr>
        <p:pic>
          <p:nvPicPr>
            <p:cNvPr id="148" name="Shape 148"/>
            <p:cNvPicPr preferRelativeResize="0"/>
            <p:nvPr/>
          </p:nvPicPr>
          <p:blipFill>
            <a:blip r:embed="rId3">
              <a:alphaModFix/>
            </a:blip>
            <a:stretch>
              <a:fillRect/>
            </a:stretch>
          </p:blipFill>
          <p:spPr>
            <a:xfrm>
              <a:off x="1113500" y="3316950"/>
              <a:ext cx="1219200" cy="1219200"/>
            </a:xfrm>
            <a:prstGeom prst="rect">
              <a:avLst/>
            </a:prstGeom>
            <a:noFill/>
            <a:ln>
              <a:noFill/>
            </a:ln>
          </p:spPr>
        </p:pic>
        <p:sp>
          <p:nvSpPr>
            <p:cNvPr id="149" name="Shape 149"/>
            <p:cNvSpPr txBox="1"/>
            <p:nvPr/>
          </p:nvSpPr>
          <p:spPr>
            <a:xfrm>
              <a:off x="950300" y="4377900"/>
              <a:ext cx="1545600" cy="420300"/>
            </a:xfrm>
            <a:prstGeom prst="rect">
              <a:avLst/>
            </a:prstGeom>
            <a:noFill/>
            <a:ln>
              <a:noFill/>
            </a:ln>
          </p:spPr>
          <p:txBody>
            <a:bodyPr anchorCtr="0" anchor="t" bIns="91425" lIns="91425" rIns="91425" tIns="91425">
              <a:noAutofit/>
            </a:bodyPr>
            <a:lstStyle/>
            <a:p>
              <a:pPr lvl="0" rtl="0" algn="ctr">
                <a:spcBef>
                  <a:spcPts val="0"/>
                </a:spcBef>
                <a:buNone/>
              </a:pPr>
              <a:r>
                <a:rPr lang="en" sz="1000"/>
                <a:t>Web application</a:t>
              </a:r>
            </a:p>
          </p:txBody>
        </p:sp>
      </p:grpSp>
      <p:sp>
        <p:nvSpPr>
          <p:cNvPr id="150" name="Shape 150"/>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1" name="Shape 1921"/>
        <p:cNvGrpSpPr/>
        <p:nvPr/>
      </p:nvGrpSpPr>
      <p:grpSpPr>
        <a:xfrm>
          <a:off x="0" y="0"/>
          <a:ext cx="0" cy="0"/>
          <a:chOff x="0" y="0"/>
          <a:chExt cx="0" cy="0"/>
        </a:xfrm>
      </p:grpSpPr>
      <p:sp>
        <p:nvSpPr>
          <p:cNvPr id="1922" name="Shape 1922"/>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Renew contract</a:t>
            </a:r>
          </a:p>
        </p:txBody>
      </p:sp>
      <p:pic>
        <p:nvPicPr>
          <p:cNvPr id="1923" name="Shape 1923"/>
          <p:cNvPicPr preferRelativeResize="0"/>
          <p:nvPr/>
        </p:nvPicPr>
        <p:blipFill rotWithShape="1">
          <a:blip r:embed="rId3">
            <a:alphaModFix/>
          </a:blip>
          <a:srcRect b="0" l="0" r="0" t="22414"/>
          <a:stretch/>
        </p:blipFill>
        <p:spPr>
          <a:xfrm>
            <a:off x="0" y="2920998"/>
            <a:ext cx="9143997" cy="3807524"/>
          </a:xfrm>
          <a:prstGeom prst="rect">
            <a:avLst/>
          </a:prstGeom>
          <a:noFill/>
          <a:ln>
            <a:noFill/>
          </a:ln>
        </p:spPr>
      </p:pic>
      <p:sp>
        <p:nvSpPr>
          <p:cNvPr id="1924" name="Shape 1924"/>
          <p:cNvSpPr txBox="1"/>
          <p:nvPr/>
        </p:nvSpPr>
        <p:spPr>
          <a:xfrm>
            <a:off x="1902800" y="1687175"/>
            <a:ext cx="6783900" cy="671400"/>
          </a:xfrm>
          <a:prstGeom prst="rect">
            <a:avLst/>
          </a:prstGeom>
          <a:noFill/>
          <a:ln>
            <a:noFill/>
          </a:ln>
        </p:spPr>
        <p:txBody>
          <a:bodyPr anchorCtr="0" anchor="t" bIns="91425" lIns="91425" rIns="91425" tIns="91425">
            <a:noAutofit/>
          </a:bodyPr>
          <a:lstStyle/>
          <a:p>
            <a:pPr lvl="0" rtl="0">
              <a:spcBef>
                <a:spcPts val="0"/>
              </a:spcBef>
              <a:buNone/>
            </a:pPr>
            <a:r>
              <a:rPr b="1" lang="en" sz="1800"/>
              <a:t>Renew an expired contract. Police check card to verify contract status after renew.</a:t>
            </a:r>
          </a:p>
        </p:txBody>
      </p:sp>
      <p:sp>
        <p:nvSpPr>
          <p:cNvPr id="1925" name="Shape 1925"/>
          <p:cNvSpPr txBox="1"/>
          <p:nvPr/>
        </p:nvSpPr>
        <p:spPr>
          <a:xfrm>
            <a:off x="457200" y="1687175"/>
            <a:ext cx="1577700" cy="671400"/>
          </a:xfrm>
          <a:prstGeom prst="rect">
            <a:avLst/>
          </a:prstGeom>
          <a:noFill/>
          <a:ln>
            <a:noFill/>
          </a:ln>
        </p:spPr>
        <p:txBody>
          <a:bodyPr anchorCtr="0" anchor="t" bIns="91425" lIns="91425" rIns="91425" tIns="91425">
            <a:noAutofit/>
          </a:bodyPr>
          <a:lstStyle/>
          <a:p>
            <a:pPr lvl="0" rtl="0">
              <a:spcBef>
                <a:spcPts val="0"/>
              </a:spcBef>
              <a:buNone/>
            </a:pPr>
            <a:r>
              <a:rPr b="1" lang="en" sz="2400">
                <a:solidFill>
                  <a:schemeClr val="dk1"/>
                </a:solidFill>
              </a:rPr>
              <a:t>DEMO 5: </a:t>
            </a:r>
          </a:p>
        </p:txBody>
      </p:sp>
      <p:sp>
        <p:nvSpPr>
          <p:cNvPr id="1926" name="Shape 1926"/>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927" name="Shape 1927"/>
          <p:cNvCxnSpPr/>
          <p:nvPr/>
        </p:nvCxnSpPr>
        <p:spPr>
          <a:xfrm>
            <a:off x="3254950" y="2950725"/>
            <a:ext cx="475500" cy="580499"/>
          </a:xfrm>
          <a:prstGeom prst="straightConnector1">
            <a:avLst/>
          </a:prstGeom>
          <a:noFill/>
          <a:ln cap="flat" cmpd="sng" w="19050">
            <a:solidFill>
              <a:srgbClr val="000000"/>
            </a:solidFill>
            <a:prstDash val="dash"/>
            <a:round/>
            <a:headEnd len="lg" w="lg" type="none"/>
            <a:tailEnd len="lg" w="lg" type="none"/>
          </a:ln>
        </p:spPr>
      </p:cxnSp>
      <p:sp>
        <p:nvSpPr>
          <p:cNvPr id="1928" name="Shape 1928"/>
          <p:cNvSpPr txBox="1"/>
          <p:nvPr/>
        </p:nvSpPr>
        <p:spPr>
          <a:xfrm>
            <a:off x="1490950" y="23585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929" name="Shape 1929"/>
          <p:cNvPicPr preferRelativeResize="0"/>
          <p:nvPr/>
        </p:nvPicPr>
        <p:blipFill>
          <a:blip r:embed="rId4">
            <a:alphaModFix/>
          </a:blip>
          <a:stretch>
            <a:fillRect/>
          </a:stretch>
        </p:blipFill>
        <p:spPr>
          <a:xfrm>
            <a:off x="1792923" y="2840371"/>
            <a:ext cx="1160049" cy="412153"/>
          </a:xfrm>
          <a:prstGeom prst="rect">
            <a:avLst/>
          </a:prstGeom>
          <a:noFill/>
          <a:ln>
            <a:noFill/>
          </a:ln>
        </p:spPr>
      </p:pic>
      <p:cxnSp>
        <p:nvCxnSpPr>
          <p:cNvPr id="1930" name="Shape 1930"/>
          <p:cNvCxnSpPr/>
          <p:nvPr/>
        </p:nvCxnSpPr>
        <p:spPr>
          <a:xfrm flipH="1" rot="10800000">
            <a:off x="5026850" y="5738224"/>
            <a:ext cx="731399" cy="468600"/>
          </a:xfrm>
          <a:prstGeom prst="straightConnector1">
            <a:avLst/>
          </a:prstGeom>
          <a:noFill/>
          <a:ln cap="flat" cmpd="sng" w="19050">
            <a:solidFill>
              <a:srgbClr val="000000"/>
            </a:solidFill>
            <a:prstDash val="dash"/>
            <a:round/>
            <a:headEnd len="lg" w="lg" type="none"/>
            <a:tailEnd len="lg" w="lg" type="none"/>
          </a:ln>
        </p:spPr>
      </p:cxnSp>
      <p:sp>
        <p:nvSpPr>
          <p:cNvPr id="1931" name="Shape 1931"/>
          <p:cNvSpPr txBox="1"/>
          <p:nvPr/>
        </p:nvSpPr>
        <p:spPr>
          <a:xfrm>
            <a:off x="3254950" y="563632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932" name="Shape 1932"/>
          <p:cNvPicPr preferRelativeResize="0"/>
          <p:nvPr/>
        </p:nvPicPr>
        <p:blipFill>
          <a:blip r:embed="rId5">
            <a:alphaModFix/>
          </a:blip>
          <a:stretch>
            <a:fillRect/>
          </a:stretch>
        </p:blipFill>
        <p:spPr>
          <a:xfrm>
            <a:off x="3556912" y="6091300"/>
            <a:ext cx="1160069" cy="412124"/>
          </a:xfrm>
          <a:prstGeom prst="rect">
            <a:avLst/>
          </a:prstGeom>
          <a:noFill/>
          <a:ln>
            <a:noFill/>
          </a:ln>
        </p:spPr>
      </p:pic>
    </p:spTree>
  </p:cSld>
  <p:clrMapOvr>
    <a:masterClrMapping/>
  </p:clrMapOvr>
  <p:transition spd="slow">
    <p:cut/>
  </p:transition>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6" name="Shape 1936"/>
        <p:cNvGrpSpPr/>
        <p:nvPr/>
      </p:nvGrpSpPr>
      <p:grpSpPr>
        <a:xfrm>
          <a:off x="0" y="0"/>
          <a:ext cx="0" cy="0"/>
          <a:chOff x="0" y="0"/>
          <a:chExt cx="0" cy="0"/>
        </a:xfrm>
      </p:grpSpPr>
      <p:sp>
        <p:nvSpPr>
          <p:cNvPr id="1937" name="Shape 193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Renew contract</a:t>
            </a:r>
          </a:p>
        </p:txBody>
      </p:sp>
      <p:pic>
        <p:nvPicPr>
          <p:cNvPr id="1938" name="Shape 1938"/>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939" name="Shape 1939"/>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940" name="Shape 1940"/>
          <p:cNvSpPr/>
          <p:nvPr/>
        </p:nvSpPr>
        <p:spPr>
          <a:xfrm>
            <a:off x="363350" y="5855300"/>
            <a:ext cx="8323499" cy="7452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941" name="Shape 1941"/>
          <p:cNvSpPr/>
          <p:nvPr/>
        </p:nvSpPr>
        <p:spPr>
          <a:xfrm>
            <a:off x="363350" y="2192575"/>
            <a:ext cx="8323499" cy="2416499"/>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942" name="Shape 1942"/>
          <p:cNvSpPr/>
          <p:nvPr/>
        </p:nvSpPr>
        <p:spPr>
          <a:xfrm>
            <a:off x="332725" y="4609125"/>
            <a:ext cx="2830799" cy="8832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943" name="Shape 1943"/>
          <p:cNvSpPr/>
          <p:nvPr/>
        </p:nvSpPr>
        <p:spPr>
          <a:xfrm>
            <a:off x="8473575" y="4574275"/>
            <a:ext cx="332099" cy="8832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944" name="Shape 1944"/>
          <p:cNvSpPr/>
          <p:nvPr/>
        </p:nvSpPr>
        <p:spPr>
          <a:xfrm>
            <a:off x="3163525" y="4609125"/>
            <a:ext cx="5227499" cy="12266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945" name="Shape 1945"/>
          <p:cNvSpPr/>
          <p:nvPr/>
        </p:nvSpPr>
        <p:spPr>
          <a:xfrm>
            <a:off x="410250" y="5295875"/>
            <a:ext cx="2670600" cy="6060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946" name="Shape 1946"/>
          <p:cNvSpPr/>
          <p:nvPr/>
        </p:nvSpPr>
        <p:spPr>
          <a:xfrm>
            <a:off x="8473575" y="5295875"/>
            <a:ext cx="213299" cy="6060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947" name="Shape 1947"/>
          <p:cNvSpPr/>
          <p:nvPr/>
        </p:nvSpPr>
        <p:spPr>
          <a:xfrm>
            <a:off x="4607850" y="4809525"/>
            <a:ext cx="2368800" cy="482399"/>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1" name="Shape 1951"/>
        <p:cNvGrpSpPr/>
        <p:nvPr/>
      </p:nvGrpSpPr>
      <p:grpSpPr>
        <a:xfrm>
          <a:off x="0" y="0"/>
          <a:ext cx="0" cy="0"/>
          <a:chOff x="0" y="0"/>
          <a:chExt cx="0" cy="0"/>
        </a:xfrm>
      </p:grpSpPr>
      <p:sp>
        <p:nvSpPr>
          <p:cNvPr id="1952" name="Shape 1952"/>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Other features</a:t>
            </a:r>
          </a:p>
        </p:txBody>
      </p:sp>
      <p:sp>
        <p:nvSpPr>
          <p:cNvPr id="1953" name="Shape 1953"/>
          <p:cNvSpPr txBox="1"/>
          <p:nvPr>
            <p:ph idx="1" type="body"/>
          </p:nvPr>
        </p:nvSpPr>
        <p:spPr>
          <a:xfrm>
            <a:off x="457200" y="1600200"/>
            <a:ext cx="8229600" cy="4967700"/>
          </a:xfrm>
          <a:prstGeom prst="rect">
            <a:avLst/>
          </a:prstGeom>
        </p:spPr>
        <p:txBody>
          <a:bodyPr anchorCtr="0" anchor="t" bIns="91425" lIns="91425" rIns="91425" tIns="91425">
            <a:noAutofit/>
          </a:bodyPr>
          <a:lstStyle/>
          <a:p>
            <a:pPr lvl="0" rtl="0">
              <a:spcBef>
                <a:spcPts val="0"/>
              </a:spcBef>
              <a:buClr>
                <a:schemeClr val="dk1"/>
              </a:buClr>
              <a:buSzPct val="55000"/>
              <a:buFont typeface="Arial"/>
              <a:buNone/>
            </a:pPr>
            <a:r>
              <a:rPr b="1" lang="en" sz="2000">
                <a:solidFill>
                  <a:srgbClr val="00D900"/>
                </a:solidFill>
              </a:rPr>
              <a:t>✓</a:t>
            </a:r>
            <a:r>
              <a:rPr lang="en" sz="1800"/>
              <a:t> </a:t>
            </a:r>
            <a:r>
              <a:rPr lang="en" sz="1800">
                <a:solidFill>
                  <a:srgbClr val="666666"/>
                </a:solidFill>
              </a:rPr>
              <a:t>Manage contract: register contract / renew contract</a:t>
            </a:r>
          </a:p>
          <a:p>
            <a:pPr lvl="0" rtl="0">
              <a:spcBef>
                <a:spcPts val="0"/>
              </a:spcBef>
              <a:buClr>
                <a:schemeClr val="dk1"/>
              </a:buClr>
              <a:buSzPct val="55000"/>
              <a:buFont typeface="Arial"/>
              <a:buNone/>
            </a:pPr>
            <a:r>
              <a:rPr b="1" lang="en" sz="2000">
                <a:solidFill>
                  <a:srgbClr val="00D900"/>
                </a:solidFill>
              </a:rPr>
              <a:t>✓</a:t>
            </a:r>
            <a:r>
              <a:rPr lang="en" sz="1800"/>
              <a:t> </a:t>
            </a:r>
            <a:r>
              <a:rPr lang="en" sz="1800">
                <a:solidFill>
                  <a:srgbClr val="666666"/>
                </a:solidFill>
              </a:rPr>
              <a:t>Notification system (web &amp; email)</a:t>
            </a:r>
          </a:p>
          <a:p>
            <a:pPr lvl="0" rtl="0">
              <a:spcBef>
                <a:spcPts val="0"/>
              </a:spcBef>
              <a:buClr>
                <a:schemeClr val="dk1"/>
              </a:buClr>
              <a:buSzPct val="55000"/>
              <a:buFont typeface="Arial"/>
              <a:buNone/>
            </a:pPr>
            <a:r>
              <a:rPr b="1" lang="en" sz="2000">
                <a:solidFill>
                  <a:srgbClr val="00D900"/>
                </a:solidFill>
              </a:rPr>
              <a:t>✓</a:t>
            </a:r>
            <a:r>
              <a:rPr lang="en" sz="1800"/>
              <a:t> </a:t>
            </a:r>
            <a:r>
              <a:rPr lang="en" sz="1800">
                <a:solidFill>
                  <a:srgbClr val="666666"/>
                </a:solidFill>
              </a:rPr>
              <a:t>Scheduler system / Payment system</a:t>
            </a:r>
          </a:p>
          <a:p>
            <a:pPr lvl="0" rtl="0">
              <a:spcBef>
                <a:spcPts val="0"/>
              </a:spcBef>
              <a:buClr>
                <a:schemeClr val="dk1"/>
              </a:buClr>
              <a:buSzPct val="55000"/>
              <a:buFont typeface="Arial"/>
              <a:buNone/>
            </a:pPr>
            <a:r>
              <a:rPr b="1" lang="en" sz="2000">
                <a:solidFill>
                  <a:srgbClr val="00D900"/>
                </a:solidFill>
              </a:rPr>
              <a:t>✓</a:t>
            </a:r>
            <a:r>
              <a:rPr lang="en" sz="1800"/>
              <a:t> </a:t>
            </a:r>
            <a:r>
              <a:rPr lang="en" sz="1800">
                <a:solidFill>
                  <a:srgbClr val="666666"/>
                </a:solidFill>
              </a:rPr>
              <a:t>Mobile apps: Printer App / Checker App</a:t>
            </a:r>
          </a:p>
          <a:p>
            <a:pPr lvl="0" rtl="0">
              <a:spcBef>
                <a:spcPts val="0"/>
              </a:spcBef>
              <a:buClr>
                <a:schemeClr val="dk1"/>
              </a:buClr>
              <a:buSzPct val="61111"/>
              <a:buFont typeface="Arial"/>
              <a:buNone/>
            </a:pPr>
            <a:r>
              <a:rPr b="1" lang="en" sz="1800">
                <a:solidFill>
                  <a:srgbClr val="4A86E8"/>
                </a:solidFill>
              </a:rPr>
              <a:t>⇒ </a:t>
            </a:r>
            <a:r>
              <a:rPr lang="en" sz="1800"/>
              <a:t>Manage accident/punishment information</a:t>
            </a:r>
          </a:p>
          <a:p>
            <a:pPr lvl="0" rtl="0">
              <a:spcBef>
                <a:spcPts val="0"/>
              </a:spcBef>
              <a:buClr>
                <a:schemeClr val="dk1"/>
              </a:buClr>
              <a:buSzPct val="61111"/>
              <a:buFont typeface="Arial"/>
              <a:buNone/>
            </a:pPr>
            <a:r>
              <a:rPr b="1" lang="en" sz="1800">
                <a:solidFill>
                  <a:srgbClr val="4A86E8"/>
                </a:solidFill>
              </a:rPr>
              <a:t>⇒ </a:t>
            </a:r>
            <a:r>
              <a:rPr lang="en" sz="1800"/>
              <a:t>Manage contract type &amp; price</a:t>
            </a:r>
          </a:p>
          <a:p>
            <a:pPr lvl="0" rtl="0">
              <a:spcBef>
                <a:spcPts val="0"/>
              </a:spcBef>
              <a:buClr>
                <a:schemeClr val="dk1"/>
              </a:buClr>
              <a:buSzPct val="61111"/>
              <a:buFont typeface="Arial"/>
              <a:buNone/>
            </a:pPr>
            <a:r>
              <a:rPr b="1" lang="en" sz="1800">
                <a:solidFill>
                  <a:srgbClr val="4A86E8"/>
                </a:solidFill>
              </a:rPr>
              <a:t>⇒ </a:t>
            </a:r>
            <a:r>
              <a:rPr lang="en" sz="1800"/>
              <a:t>Recycle old cards / manage published cards</a:t>
            </a:r>
          </a:p>
          <a:p>
            <a:pPr lvl="0" rtl="0">
              <a:spcBef>
                <a:spcPts val="0"/>
              </a:spcBef>
              <a:buClr>
                <a:schemeClr val="dk1"/>
              </a:buClr>
              <a:buSzPct val="61111"/>
              <a:buFont typeface="Arial"/>
              <a:buNone/>
            </a:pPr>
            <a:r>
              <a:rPr b="1" lang="en" sz="1800">
                <a:solidFill>
                  <a:srgbClr val="4A86E8"/>
                </a:solidFill>
              </a:rPr>
              <a:t>⇒ </a:t>
            </a:r>
            <a:r>
              <a:rPr lang="en" sz="1800"/>
              <a:t>Compensation system (request / resolve / import)</a:t>
            </a:r>
          </a:p>
          <a:p>
            <a:pPr lvl="0" rtl="0">
              <a:spcBef>
                <a:spcPts val="0"/>
              </a:spcBef>
              <a:buClr>
                <a:schemeClr val="dk1"/>
              </a:buClr>
              <a:buSzPct val="61111"/>
              <a:buFont typeface="Arial"/>
              <a:buNone/>
            </a:pPr>
            <a:r>
              <a:rPr b="1" lang="en" sz="1800">
                <a:solidFill>
                  <a:srgbClr val="4A86E8"/>
                </a:solidFill>
              </a:rPr>
              <a:t>⇒ </a:t>
            </a:r>
            <a:r>
              <a:rPr lang="en" sz="1800"/>
              <a:t>Request new card / claim lost card</a:t>
            </a:r>
          </a:p>
          <a:p>
            <a:pPr lvl="0" rtl="0">
              <a:spcBef>
                <a:spcPts val="0"/>
              </a:spcBef>
              <a:buClr>
                <a:schemeClr val="dk1"/>
              </a:buClr>
              <a:buSzPct val="61111"/>
              <a:buFont typeface="Arial"/>
              <a:buNone/>
            </a:pPr>
            <a:r>
              <a:rPr b="1" lang="en" sz="1800">
                <a:solidFill>
                  <a:srgbClr val="4A86E8"/>
                </a:solidFill>
              </a:rPr>
              <a:t>⇒ </a:t>
            </a:r>
            <a:r>
              <a:rPr lang="en" sz="1800"/>
              <a:t>Card access log / publish history</a:t>
            </a:r>
          </a:p>
          <a:p>
            <a:pPr lvl="0" rtl="0">
              <a:spcBef>
                <a:spcPts val="0"/>
              </a:spcBef>
              <a:buClr>
                <a:schemeClr val="dk1"/>
              </a:buClr>
              <a:buSzPct val="61111"/>
              <a:buFont typeface="Arial"/>
              <a:buNone/>
            </a:pPr>
            <a:r>
              <a:rPr b="1" lang="en" sz="1800">
                <a:solidFill>
                  <a:srgbClr val="4A86E8"/>
                </a:solidFill>
              </a:rPr>
              <a:t>⇒ </a:t>
            </a:r>
            <a:r>
              <a:rPr lang="en" sz="1800"/>
              <a:t>Configurable business rules</a:t>
            </a:r>
          </a:p>
          <a:p>
            <a:pPr lvl="0" rtl="0">
              <a:spcBef>
                <a:spcPts val="0"/>
              </a:spcBef>
              <a:buClr>
                <a:schemeClr val="dk1"/>
              </a:buClr>
              <a:buSzPct val="61111"/>
              <a:buFont typeface="Arial"/>
              <a:buNone/>
            </a:pPr>
            <a:r>
              <a:rPr b="1" lang="en" sz="1800">
                <a:solidFill>
                  <a:srgbClr val="4A86E8"/>
                </a:solidFill>
              </a:rPr>
              <a:t>⇒ </a:t>
            </a:r>
            <a:r>
              <a:rPr lang="en" sz="1800"/>
              <a:t>Manage customer / staff</a:t>
            </a:r>
          </a:p>
          <a:p>
            <a:pPr lvl="0">
              <a:spcBef>
                <a:spcPts val="0"/>
              </a:spcBef>
              <a:buNone/>
            </a:pPr>
            <a:r>
              <a:t/>
            </a:r>
            <a:endParaRPr b="1" sz="2000">
              <a:solidFill>
                <a:srgbClr val="00D900"/>
              </a:solidFill>
            </a:endParaRPr>
          </a:p>
        </p:txBody>
      </p:sp>
      <p:sp>
        <p:nvSpPr>
          <p:cNvPr id="1954" name="Shape 1954"/>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8" name="Shape 1958"/>
        <p:cNvGrpSpPr/>
        <p:nvPr/>
      </p:nvGrpSpPr>
      <p:grpSpPr>
        <a:xfrm>
          <a:off x="0" y="0"/>
          <a:ext cx="0" cy="0"/>
          <a:chOff x="0" y="0"/>
          <a:chExt cx="0" cy="0"/>
        </a:xfrm>
      </p:grpSpPr>
      <p:sp>
        <p:nvSpPr>
          <p:cNvPr id="1959" name="Shape 1959"/>
          <p:cNvSpPr txBox="1"/>
          <p:nvPr/>
        </p:nvSpPr>
        <p:spPr>
          <a:xfrm>
            <a:off x="716700" y="2070900"/>
            <a:ext cx="7710599" cy="2716199"/>
          </a:xfrm>
          <a:prstGeom prst="rect">
            <a:avLst/>
          </a:prstGeom>
          <a:noFill/>
          <a:ln>
            <a:noFill/>
          </a:ln>
        </p:spPr>
        <p:txBody>
          <a:bodyPr anchorCtr="0" anchor="ctr" bIns="91425" lIns="91425" rIns="91425" tIns="91425">
            <a:noAutofit/>
          </a:bodyPr>
          <a:lstStyle/>
          <a:p>
            <a:pPr lvl="0" rtl="0" algn="ctr">
              <a:spcBef>
                <a:spcPts val="0"/>
              </a:spcBef>
              <a:buNone/>
            </a:pPr>
            <a:r>
              <a:rPr b="1" lang="en" sz="4800">
                <a:solidFill>
                  <a:srgbClr val="FFFFFF"/>
                </a:solidFill>
              </a:rPr>
              <a:t>Future plans</a:t>
            </a:r>
          </a:p>
        </p:txBody>
      </p:sp>
      <p:sp>
        <p:nvSpPr>
          <p:cNvPr id="1960" name="Shape 1960"/>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4" name="Shape 1964"/>
        <p:cNvGrpSpPr/>
        <p:nvPr/>
      </p:nvGrpSpPr>
      <p:grpSpPr>
        <a:xfrm>
          <a:off x="0" y="0"/>
          <a:ext cx="0" cy="0"/>
          <a:chOff x="0" y="0"/>
          <a:chExt cx="0" cy="0"/>
        </a:xfrm>
      </p:grpSpPr>
      <p:sp>
        <p:nvSpPr>
          <p:cNvPr id="1965" name="Shape 1965"/>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Future plans</a:t>
            </a:r>
          </a:p>
        </p:txBody>
      </p:sp>
      <p:pic>
        <p:nvPicPr>
          <p:cNvPr id="1966" name="Shape 1966"/>
          <p:cNvPicPr preferRelativeResize="0"/>
          <p:nvPr/>
        </p:nvPicPr>
        <p:blipFill rotWithShape="1">
          <a:blip r:embed="rId3">
            <a:alphaModFix/>
          </a:blip>
          <a:srcRect b="0" l="0" r="0" t="15931"/>
          <a:stretch/>
        </p:blipFill>
        <p:spPr>
          <a:xfrm>
            <a:off x="697250" y="2670725"/>
            <a:ext cx="4721176" cy="3790275"/>
          </a:xfrm>
          <a:prstGeom prst="rect">
            <a:avLst/>
          </a:prstGeom>
          <a:noFill/>
          <a:ln>
            <a:noFill/>
          </a:ln>
        </p:spPr>
      </p:pic>
      <p:sp>
        <p:nvSpPr>
          <p:cNvPr id="1967" name="Shape 1967"/>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968" name="Shape 1968"/>
          <p:cNvSpPr txBox="1"/>
          <p:nvPr/>
        </p:nvSpPr>
        <p:spPr>
          <a:xfrm>
            <a:off x="3014100" y="1714487"/>
            <a:ext cx="3115799" cy="659399"/>
          </a:xfrm>
          <a:prstGeom prst="rect">
            <a:avLst/>
          </a:prstGeom>
          <a:noFill/>
          <a:ln>
            <a:noFill/>
          </a:ln>
        </p:spPr>
        <p:txBody>
          <a:bodyPr anchorCtr="0" anchor="t" bIns="91425" lIns="91425" rIns="91425" tIns="91425">
            <a:noAutofit/>
          </a:bodyPr>
          <a:lstStyle/>
          <a:p>
            <a:pPr algn="ctr">
              <a:spcBef>
                <a:spcPts val="0"/>
              </a:spcBef>
              <a:buNone/>
            </a:pPr>
            <a:r>
              <a:rPr b="1" lang="en" sz="1800"/>
              <a:t>Isolated Single Service Deployment Model</a:t>
            </a:r>
          </a:p>
        </p:txBody>
      </p:sp>
      <p:sp>
        <p:nvSpPr>
          <p:cNvPr id="1969" name="Shape 1969"/>
          <p:cNvSpPr/>
          <p:nvPr/>
        </p:nvSpPr>
        <p:spPr>
          <a:xfrm>
            <a:off x="199925" y="2379463"/>
            <a:ext cx="5218500" cy="4372799"/>
          </a:xfrm>
          <a:prstGeom prst="ellipse">
            <a:avLst/>
          </a:prstGeom>
          <a:no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970" name="Shape 1970"/>
          <p:cNvSpPr txBox="1"/>
          <p:nvPr/>
        </p:nvSpPr>
        <p:spPr>
          <a:xfrm>
            <a:off x="6557000" y="3099100"/>
            <a:ext cx="2548500" cy="2719200"/>
          </a:xfrm>
          <a:prstGeom prst="rect">
            <a:avLst/>
          </a:prstGeom>
          <a:noFill/>
          <a:ln>
            <a:noFill/>
          </a:ln>
        </p:spPr>
        <p:txBody>
          <a:bodyPr anchorCtr="0" anchor="t" bIns="91425" lIns="91425" rIns="91425" tIns="91425">
            <a:noAutofit/>
          </a:bodyPr>
          <a:lstStyle/>
          <a:p>
            <a:pPr lvl="0" rtl="0">
              <a:spcBef>
                <a:spcPts val="0"/>
              </a:spcBef>
              <a:buClr>
                <a:schemeClr val="dk1"/>
              </a:buClr>
              <a:buSzPct val="36666"/>
              <a:buFont typeface="Arial"/>
              <a:buNone/>
            </a:pPr>
            <a:r>
              <a:rPr lang="en" sz="3000">
                <a:solidFill>
                  <a:schemeClr val="dk1"/>
                </a:solidFill>
              </a:rPr>
              <a:t>Company A</a:t>
            </a:r>
          </a:p>
          <a:p>
            <a:pPr lvl="0" rtl="0">
              <a:spcBef>
                <a:spcPts val="0"/>
              </a:spcBef>
              <a:buClr>
                <a:schemeClr val="dk1"/>
              </a:buClr>
              <a:buSzPct val="36666"/>
              <a:buFont typeface="Arial"/>
              <a:buNone/>
            </a:pPr>
            <a:r>
              <a:rPr lang="en" sz="3000">
                <a:solidFill>
                  <a:schemeClr val="dk1"/>
                </a:solidFill>
              </a:rPr>
              <a:t>Company B</a:t>
            </a:r>
          </a:p>
          <a:p>
            <a:pPr lvl="0" rtl="0">
              <a:spcBef>
                <a:spcPts val="0"/>
              </a:spcBef>
              <a:buNone/>
            </a:pPr>
            <a:r>
              <a:rPr lang="en" sz="3000">
                <a:solidFill>
                  <a:schemeClr val="dk1"/>
                </a:solidFill>
              </a:rPr>
              <a:t>Company C</a:t>
            </a:r>
          </a:p>
          <a:p>
            <a:pPr lvl="0" rtl="0">
              <a:spcBef>
                <a:spcPts val="0"/>
              </a:spcBef>
              <a:buClr>
                <a:schemeClr val="dk1"/>
              </a:buClr>
              <a:buSzPct val="36666"/>
              <a:buFont typeface="Arial"/>
              <a:buNone/>
            </a:pPr>
            <a:r>
              <a:rPr lang="en" sz="3000">
                <a:solidFill>
                  <a:schemeClr val="dk1"/>
                </a:solidFill>
              </a:rPr>
              <a:t>Company D</a:t>
            </a:r>
          </a:p>
          <a:p>
            <a:pPr rtl="0">
              <a:spcBef>
                <a:spcPts val="0"/>
              </a:spcBef>
              <a:buNone/>
            </a:pPr>
            <a:r>
              <a:rPr lang="en" sz="3000"/>
              <a:t>...</a:t>
            </a:r>
          </a:p>
          <a:p>
            <a:pPr>
              <a:spcBef>
                <a:spcPts val="0"/>
              </a:spcBef>
              <a:buNone/>
            </a:pPr>
            <a:r>
              <a:t/>
            </a:r>
            <a:endParaRPr sz="3000"/>
          </a:p>
        </p:txBody>
      </p:sp>
      <p:cxnSp>
        <p:nvCxnSpPr>
          <p:cNvPr id="1971" name="Shape 1971"/>
          <p:cNvCxnSpPr>
            <a:stCxn id="1969" idx="6"/>
          </p:cNvCxnSpPr>
          <p:nvPr/>
        </p:nvCxnSpPr>
        <p:spPr>
          <a:xfrm flipH="1" rot="10800000">
            <a:off x="5418425" y="3518863"/>
            <a:ext cx="1059600" cy="1047000"/>
          </a:xfrm>
          <a:prstGeom prst="straightConnector1">
            <a:avLst/>
          </a:prstGeom>
          <a:noFill/>
          <a:ln cap="flat" cmpd="sng" w="38100">
            <a:solidFill>
              <a:schemeClr val="dk2"/>
            </a:solidFill>
            <a:prstDash val="solid"/>
            <a:round/>
            <a:headEnd len="lg" w="lg" type="none"/>
            <a:tailEnd len="lg" w="lg" type="triangle"/>
          </a:ln>
        </p:spPr>
      </p:cxnSp>
      <p:cxnSp>
        <p:nvCxnSpPr>
          <p:cNvPr id="1972" name="Shape 1972"/>
          <p:cNvCxnSpPr>
            <a:stCxn id="1969" idx="6"/>
          </p:cNvCxnSpPr>
          <p:nvPr/>
        </p:nvCxnSpPr>
        <p:spPr>
          <a:xfrm flipH="1" rot="10800000">
            <a:off x="5418425" y="3898963"/>
            <a:ext cx="1119600" cy="666900"/>
          </a:xfrm>
          <a:prstGeom prst="straightConnector1">
            <a:avLst/>
          </a:prstGeom>
          <a:noFill/>
          <a:ln cap="flat" cmpd="sng" w="38100">
            <a:solidFill>
              <a:schemeClr val="dk2"/>
            </a:solidFill>
            <a:prstDash val="solid"/>
            <a:round/>
            <a:headEnd len="lg" w="lg" type="none"/>
            <a:tailEnd len="lg" w="lg" type="triangle"/>
          </a:ln>
        </p:spPr>
      </p:cxnSp>
      <p:cxnSp>
        <p:nvCxnSpPr>
          <p:cNvPr id="1973" name="Shape 1973"/>
          <p:cNvCxnSpPr>
            <a:stCxn id="1969" idx="6"/>
          </p:cNvCxnSpPr>
          <p:nvPr/>
        </p:nvCxnSpPr>
        <p:spPr>
          <a:xfrm flipH="1" rot="10800000">
            <a:off x="5418425" y="4418263"/>
            <a:ext cx="1040100" cy="147600"/>
          </a:xfrm>
          <a:prstGeom prst="straightConnector1">
            <a:avLst/>
          </a:prstGeom>
          <a:noFill/>
          <a:ln cap="flat" cmpd="sng" w="38100">
            <a:solidFill>
              <a:schemeClr val="dk2"/>
            </a:solidFill>
            <a:prstDash val="solid"/>
            <a:round/>
            <a:headEnd len="lg" w="lg" type="none"/>
            <a:tailEnd len="lg" w="lg" type="triangle"/>
          </a:ln>
        </p:spPr>
      </p:cxnSp>
      <p:cxnSp>
        <p:nvCxnSpPr>
          <p:cNvPr id="1974" name="Shape 1974"/>
          <p:cNvCxnSpPr>
            <a:stCxn id="1969" idx="6"/>
          </p:cNvCxnSpPr>
          <p:nvPr/>
        </p:nvCxnSpPr>
        <p:spPr>
          <a:xfrm>
            <a:off x="5418425" y="4565863"/>
            <a:ext cx="1159799" cy="312600"/>
          </a:xfrm>
          <a:prstGeom prst="straightConnector1">
            <a:avLst/>
          </a:prstGeom>
          <a:noFill/>
          <a:ln cap="flat" cmpd="sng" w="38100">
            <a:solidFill>
              <a:schemeClr val="dk2"/>
            </a:solidFill>
            <a:prstDash val="solid"/>
            <a:round/>
            <a:headEnd len="lg" w="lg" type="none"/>
            <a:tailEnd len="lg" w="lg" type="triangle"/>
          </a:ln>
        </p:spPr>
      </p:cxnSp>
      <p:cxnSp>
        <p:nvCxnSpPr>
          <p:cNvPr id="1975" name="Shape 1975"/>
          <p:cNvCxnSpPr>
            <a:stCxn id="1969" idx="6"/>
          </p:cNvCxnSpPr>
          <p:nvPr/>
        </p:nvCxnSpPr>
        <p:spPr>
          <a:xfrm>
            <a:off x="5418425" y="4565863"/>
            <a:ext cx="1079700" cy="692700"/>
          </a:xfrm>
          <a:prstGeom prst="straightConnector1">
            <a:avLst/>
          </a:prstGeom>
          <a:noFill/>
          <a:ln cap="flat" cmpd="sng" w="38100">
            <a:solidFill>
              <a:schemeClr val="dk2"/>
            </a:solidFill>
            <a:prstDash val="solid"/>
            <a:round/>
            <a:headEnd len="lg" w="lg" type="none"/>
            <a:tailEnd len="lg" w="lg" type="triangle"/>
          </a:ln>
        </p:spPr>
      </p:cxnSp>
      <p:cxnSp>
        <p:nvCxnSpPr>
          <p:cNvPr id="1976" name="Shape 1976"/>
          <p:cNvCxnSpPr/>
          <p:nvPr/>
        </p:nvCxnSpPr>
        <p:spPr>
          <a:xfrm>
            <a:off x="5898275" y="4918575"/>
            <a:ext cx="219899" cy="1279499"/>
          </a:xfrm>
          <a:prstGeom prst="straightConnector1">
            <a:avLst/>
          </a:prstGeom>
          <a:noFill/>
          <a:ln cap="flat" cmpd="sng" w="19050">
            <a:solidFill>
              <a:srgbClr val="000000"/>
            </a:solidFill>
            <a:prstDash val="dash"/>
            <a:round/>
            <a:headEnd len="lg" w="lg" type="none"/>
            <a:tailEnd len="lg" w="lg" type="none"/>
          </a:ln>
        </p:spPr>
      </p:cxnSp>
      <p:sp>
        <p:nvSpPr>
          <p:cNvPr id="1977" name="Shape 1977"/>
          <p:cNvSpPr txBox="1"/>
          <p:nvPr/>
        </p:nvSpPr>
        <p:spPr>
          <a:xfrm>
            <a:off x="5318450" y="6148400"/>
            <a:ext cx="2548500" cy="312599"/>
          </a:xfrm>
          <a:prstGeom prst="rect">
            <a:avLst/>
          </a:prstGeom>
          <a:noFill/>
          <a:ln>
            <a:noFill/>
          </a:ln>
        </p:spPr>
        <p:txBody>
          <a:bodyPr anchorCtr="0" anchor="t" bIns="91425" lIns="91425" rIns="91425" tIns="91425">
            <a:noAutofit/>
          </a:bodyPr>
          <a:lstStyle/>
          <a:p>
            <a:pPr>
              <a:spcBef>
                <a:spcPts val="0"/>
              </a:spcBef>
              <a:buNone/>
            </a:pPr>
            <a:r>
              <a:rPr lang="en" sz="1800"/>
              <a:t>Deploy to company</a:t>
            </a:r>
          </a:p>
        </p:txBody>
      </p:sp>
    </p:spTree>
  </p:cSld>
  <p:clrMapOvr>
    <a:masterClrMapping/>
  </p:clrMapOvr>
  <p:transition spd="slow">
    <p:cut/>
  </p:transition>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1" name="Shape 1981"/>
        <p:cNvGrpSpPr/>
        <p:nvPr/>
      </p:nvGrpSpPr>
      <p:grpSpPr>
        <a:xfrm>
          <a:off x="0" y="0"/>
          <a:ext cx="0" cy="0"/>
          <a:chOff x="0" y="0"/>
          <a:chExt cx="0" cy="0"/>
        </a:xfrm>
      </p:grpSpPr>
      <p:sp>
        <p:nvSpPr>
          <p:cNvPr id="1982" name="Shape 1982"/>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None/>
            </a:pPr>
            <a:r>
              <a:rPr lang="en"/>
              <a:t>Future plans</a:t>
            </a:r>
          </a:p>
        </p:txBody>
      </p:sp>
      <p:pic>
        <p:nvPicPr>
          <p:cNvPr id="1983" name="Shape 1983"/>
          <p:cNvPicPr preferRelativeResize="0"/>
          <p:nvPr/>
        </p:nvPicPr>
        <p:blipFill>
          <a:blip r:embed="rId3">
            <a:alphaModFix/>
          </a:blip>
          <a:stretch>
            <a:fillRect/>
          </a:stretch>
        </p:blipFill>
        <p:spPr>
          <a:xfrm>
            <a:off x="76200" y="2088267"/>
            <a:ext cx="8991602" cy="3810982"/>
          </a:xfrm>
          <a:prstGeom prst="rect">
            <a:avLst/>
          </a:prstGeom>
          <a:noFill/>
          <a:ln>
            <a:noFill/>
          </a:ln>
        </p:spPr>
      </p:pic>
      <p:sp>
        <p:nvSpPr>
          <p:cNvPr id="1984" name="Shape 1984"/>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8" name="Shape 1988"/>
        <p:cNvGrpSpPr/>
        <p:nvPr/>
      </p:nvGrpSpPr>
      <p:grpSpPr>
        <a:xfrm>
          <a:off x="0" y="0"/>
          <a:ext cx="0" cy="0"/>
          <a:chOff x="0" y="0"/>
          <a:chExt cx="0" cy="0"/>
        </a:xfrm>
      </p:grpSpPr>
      <p:pic>
        <p:nvPicPr>
          <p:cNvPr id="1989" name="Shape 1989"/>
          <p:cNvPicPr preferRelativeResize="0"/>
          <p:nvPr/>
        </p:nvPicPr>
        <p:blipFill rotWithShape="1">
          <a:blip r:embed="rId3">
            <a:alphaModFix/>
          </a:blip>
          <a:srcRect b="0" l="0" r="0" t="18314"/>
          <a:stretch/>
        </p:blipFill>
        <p:spPr>
          <a:xfrm>
            <a:off x="807537" y="2638051"/>
            <a:ext cx="4323225" cy="3855625"/>
          </a:xfrm>
          <a:prstGeom prst="rect">
            <a:avLst/>
          </a:prstGeom>
          <a:noFill/>
          <a:ln>
            <a:noFill/>
          </a:ln>
        </p:spPr>
      </p:pic>
      <p:sp>
        <p:nvSpPr>
          <p:cNvPr id="1990" name="Shape 1990"/>
          <p:cNvSpPr/>
          <p:nvPr/>
        </p:nvSpPr>
        <p:spPr>
          <a:xfrm>
            <a:off x="199925" y="2379463"/>
            <a:ext cx="5218500" cy="4372799"/>
          </a:xfrm>
          <a:prstGeom prst="ellipse">
            <a:avLst/>
          </a:prstGeom>
          <a:no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991" name="Shape 1991"/>
          <p:cNvSpPr txBox="1"/>
          <p:nvPr/>
        </p:nvSpPr>
        <p:spPr>
          <a:xfrm>
            <a:off x="6557000" y="3099100"/>
            <a:ext cx="2548500" cy="2719200"/>
          </a:xfrm>
          <a:prstGeom prst="rect">
            <a:avLst/>
          </a:prstGeom>
          <a:noFill/>
          <a:ln>
            <a:noFill/>
          </a:ln>
        </p:spPr>
        <p:txBody>
          <a:bodyPr anchorCtr="0" anchor="t" bIns="91425" lIns="91425" rIns="91425" tIns="91425">
            <a:noAutofit/>
          </a:bodyPr>
          <a:lstStyle/>
          <a:p>
            <a:pPr lvl="0" rtl="0">
              <a:spcBef>
                <a:spcPts val="0"/>
              </a:spcBef>
              <a:buNone/>
            </a:pPr>
            <a:r>
              <a:rPr lang="en" sz="3000">
                <a:solidFill>
                  <a:schemeClr val="dk1"/>
                </a:solidFill>
              </a:rPr>
              <a:t>Company A</a:t>
            </a:r>
          </a:p>
          <a:p>
            <a:pPr lvl="0" rtl="0">
              <a:spcBef>
                <a:spcPts val="0"/>
              </a:spcBef>
              <a:buNone/>
            </a:pPr>
            <a:r>
              <a:rPr lang="en" sz="3000">
                <a:solidFill>
                  <a:schemeClr val="dk1"/>
                </a:solidFill>
              </a:rPr>
              <a:t>Company B</a:t>
            </a:r>
          </a:p>
          <a:p>
            <a:pPr lvl="0" rtl="0">
              <a:spcBef>
                <a:spcPts val="0"/>
              </a:spcBef>
              <a:buNone/>
            </a:pPr>
            <a:r>
              <a:rPr lang="en" sz="3000">
                <a:solidFill>
                  <a:schemeClr val="dk1"/>
                </a:solidFill>
              </a:rPr>
              <a:t>Company C</a:t>
            </a:r>
          </a:p>
          <a:p>
            <a:pPr lvl="0" rtl="0">
              <a:spcBef>
                <a:spcPts val="0"/>
              </a:spcBef>
              <a:buNone/>
            </a:pPr>
            <a:r>
              <a:rPr lang="en" sz="3000">
                <a:solidFill>
                  <a:schemeClr val="dk1"/>
                </a:solidFill>
              </a:rPr>
              <a:t>Company D</a:t>
            </a:r>
          </a:p>
          <a:p>
            <a:pPr lvl="0" rtl="0">
              <a:spcBef>
                <a:spcPts val="0"/>
              </a:spcBef>
              <a:buNone/>
            </a:pPr>
            <a:r>
              <a:rPr lang="en" sz="3000"/>
              <a:t>...</a:t>
            </a:r>
          </a:p>
          <a:p>
            <a:pPr lvl="0" rtl="0">
              <a:spcBef>
                <a:spcPts val="0"/>
              </a:spcBef>
              <a:buNone/>
            </a:pPr>
            <a:r>
              <a:t/>
            </a:r>
            <a:endParaRPr sz="3000"/>
          </a:p>
        </p:txBody>
      </p:sp>
      <p:cxnSp>
        <p:nvCxnSpPr>
          <p:cNvPr id="1992" name="Shape 1992"/>
          <p:cNvCxnSpPr>
            <a:stCxn id="1990" idx="6"/>
          </p:cNvCxnSpPr>
          <p:nvPr/>
        </p:nvCxnSpPr>
        <p:spPr>
          <a:xfrm flipH="1" rot="10800000">
            <a:off x="5418425" y="3518863"/>
            <a:ext cx="1059600" cy="1047000"/>
          </a:xfrm>
          <a:prstGeom prst="straightConnector1">
            <a:avLst/>
          </a:prstGeom>
          <a:noFill/>
          <a:ln cap="flat" cmpd="sng" w="38100">
            <a:solidFill>
              <a:schemeClr val="dk2"/>
            </a:solidFill>
            <a:prstDash val="solid"/>
            <a:round/>
            <a:headEnd len="lg" w="lg" type="none"/>
            <a:tailEnd len="lg" w="lg" type="triangle"/>
          </a:ln>
        </p:spPr>
      </p:cxnSp>
      <p:cxnSp>
        <p:nvCxnSpPr>
          <p:cNvPr id="1993" name="Shape 1993"/>
          <p:cNvCxnSpPr>
            <a:stCxn id="1990" idx="6"/>
          </p:cNvCxnSpPr>
          <p:nvPr/>
        </p:nvCxnSpPr>
        <p:spPr>
          <a:xfrm flipH="1" rot="10800000">
            <a:off x="5418425" y="3898963"/>
            <a:ext cx="1119600" cy="666900"/>
          </a:xfrm>
          <a:prstGeom prst="straightConnector1">
            <a:avLst/>
          </a:prstGeom>
          <a:noFill/>
          <a:ln cap="flat" cmpd="sng" w="38100">
            <a:solidFill>
              <a:schemeClr val="dk2"/>
            </a:solidFill>
            <a:prstDash val="solid"/>
            <a:round/>
            <a:headEnd len="lg" w="lg" type="none"/>
            <a:tailEnd len="lg" w="lg" type="triangle"/>
          </a:ln>
        </p:spPr>
      </p:cxnSp>
      <p:cxnSp>
        <p:nvCxnSpPr>
          <p:cNvPr id="1994" name="Shape 1994"/>
          <p:cNvCxnSpPr>
            <a:stCxn id="1990" idx="6"/>
          </p:cNvCxnSpPr>
          <p:nvPr/>
        </p:nvCxnSpPr>
        <p:spPr>
          <a:xfrm flipH="1" rot="10800000">
            <a:off x="5418425" y="4418263"/>
            <a:ext cx="1040100" cy="147600"/>
          </a:xfrm>
          <a:prstGeom prst="straightConnector1">
            <a:avLst/>
          </a:prstGeom>
          <a:noFill/>
          <a:ln cap="flat" cmpd="sng" w="38100">
            <a:solidFill>
              <a:schemeClr val="dk2"/>
            </a:solidFill>
            <a:prstDash val="solid"/>
            <a:round/>
            <a:headEnd len="lg" w="lg" type="none"/>
            <a:tailEnd len="lg" w="lg" type="triangle"/>
          </a:ln>
        </p:spPr>
      </p:cxnSp>
      <p:cxnSp>
        <p:nvCxnSpPr>
          <p:cNvPr id="1995" name="Shape 1995"/>
          <p:cNvCxnSpPr>
            <a:stCxn id="1990" idx="6"/>
          </p:cNvCxnSpPr>
          <p:nvPr/>
        </p:nvCxnSpPr>
        <p:spPr>
          <a:xfrm>
            <a:off x="5418425" y="4565863"/>
            <a:ext cx="1159799" cy="312600"/>
          </a:xfrm>
          <a:prstGeom prst="straightConnector1">
            <a:avLst/>
          </a:prstGeom>
          <a:noFill/>
          <a:ln cap="flat" cmpd="sng" w="38100">
            <a:solidFill>
              <a:schemeClr val="dk2"/>
            </a:solidFill>
            <a:prstDash val="solid"/>
            <a:round/>
            <a:headEnd len="lg" w="lg" type="none"/>
            <a:tailEnd len="lg" w="lg" type="triangle"/>
          </a:ln>
        </p:spPr>
      </p:cxnSp>
      <p:cxnSp>
        <p:nvCxnSpPr>
          <p:cNvPr id="1996" name="Shape 1996"/>
          <p:cNvCxnSpPr>
            <a:stCxn id="1990" idx="6"/>
          </p:cNvCxnSpPr>
          <p:nvPr/>
        </p:nvCxnSpPr>
        <p:spPr>
          <a:xfrm>
            <a:off x="5418425" y="4565863"/>
            <a:ext cx="1079700" cy="692700"/>
          </a:xfrm>
          <a:prstGeom prst="straightConnector1">
            <a:avLst/>
          </a:prstGeom>
          <a:noFill/>
          <a:ln cap="flat" cmpd="sng" w="38100">
            <a:solidFill>
              <a:schemeClr val="dk2"/>
            </a:solidFill>
            <a:prstDash val="solid"/>
            <a:round/>
            <a:headEnd len="lg" w="lg" type="none"/>
            <a:tailEnd len="lg" w="lg" type="triangle"/>
          </a:ln>
        </p:spPr>
      </p:cxnSp>
      <p:cxnSp>
        <p:nvCxnSpPr>
          <p:cNvPr id="1997" name="Shape 1997"/>
          <p:cNvCxnSpPr/>
          <p:nvPr/>
        </p:nvCxnSpPr>
        <p:spPr>
          <a:xfrm>
            <a:off x="5898275" y="4918575"/>
            <a:ext cx="219899" cy="1279499"/>
          </a:xfrm>
          <a:prstGeom prst="straightConnector1">
            <a:avLst/>
          </a:prstGeom>
          <a:noFill/>
          <a:ln cap="flat" cmpd="sng" w="19050">
            <a:solidFill>
              <a:srgbClr val="000000"/>
            </a:solidFill>
            <a:prstDash val="dash"/>
            <a:round/>
            <a:headEnd len="lg" w="lg" type="none"/>
            <a:tailEnd len="lg" w="lg" type="none"/>
          </a:ln>
        </p:spPr>
      </p:cxnSp>
      <p:sp>
        <p:nvSpPr>
          <p:cNvPr id="1998" name="Shape 1998"/>
          <p:cNvSpPr txBox="1"/>
          <p:nvPr/>
        </p:nvSpPr>
        <p:spPr>
          <a:xfrm>
            <a:off x="5318450" y="6148400"/>
            <a:ext cx="2548500" cy="312599"/>
          </a:xfrm>
          <a:prstGeom prst="rect">
            <a:avLst/>
          </a:prstGeom>
          <a:noFill/>
          <a:ln>
            <a:noFill/>
          </a:ln>
        </p:spPr>
        <p:txBody>
          <a:bodyPr anchorCtr="0" anchor="t" bIns="91425" lIns="91425" rIns="91425" tIns="91425">
            <a:noAutofit/>
          </a:bodyPr>
          <a:lstStyle/>
          <a:p>
            <a:pPr lvl="0" rtl="0">
              <a:spcBef>
                <a:spcPts val="0"/>
              </a:spcBef>
              <a:buNone/>
            </a:pPr>
            <a:r>
              <a:rPr lang="en" sz="1800"/>
              <a:t>Deploy to company</a:t>
            </a:r>
          </a:p>
        </p:txBody>
      </p:sp>
      <p:sp>
        <p:nvSpPr>
          <p:cNvPr id="1999" name="Shape 1999"/>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Future plans</a:t>
            </a:r>
          </a:p>
        </p:txBody>
      </p:sp>
      <p:sp>
        <p:nvSpPr>
          <p:cNvPr id="2000" name="Shape 2000"/>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2001" name="Shape 2001"/>
          <p:cNvSpPr txBox="1"/>
          <p:nvPr/>
        </p:nvSpPr>
        <p:spPr>
          <a:xfrm>
            <a:off x="3137700" y="1677437"/>
            <a:ext cx="2868600" cy="650999"/>
          </a:xfrm>
          <a:prstGeom prst="rect">
            <a:avLst/>
          </a:prstGeom>
          <a:noFill/>
          <a:ln>
            <a:noFill/>
          </a:ln>
        </p:spPr>
        <p:txBody>
          <a:bodyPr anchorCtr="0" anchor="t" bIns="91425" lIns="91425" rIns="91425" tIns="91425">
            <a:noAutofit/>
          </a:bodyPr>
          <a:lstStyle/>
          <a:p>
            <a:pPr lvl="0" rtl="0" algn="ctr">
              <a:spcBef>
                <a:spcPts val="0"/>
              </a:spcBef>
              <a:buClr>
                <a:schemeClr val="dk1"/>
              </a:buClr>
              <a:buSzPct val="61111"/>
              <a:buFont typeface="Arial"/>
              <a:buNone/>
            </a:pPr>
            <a:r>
              <a:rPr b="1" lang="en" sz="1800">
                <a:solidFill>
                  <a:schemeClr val="dk1"/>
                </a:solidFill>
              </a:rPr>
              <a:t>Isolated Multiple Service Deployment Model</a:t>
            </a:r>
          </a:p>
          <a:p>
            <a:pPr>
              <a:spcBef>
                <a:spcPts val="0"/>
              </a:spcBef>
              <a:buNone/>
            </a:pPr>
            <a:r>
              <a:t/>
            </a:r>
            <a:endParaRPr/>
          </a:p>
        </p:txBody>
      </p:sp>
      <p:grpSp>
        <p:nvGrpSpPr>
          <p:cNvPr id="2002" name="Shape 2002"/>
          <p:cNvGrpSpPr/>
          <p:nvPr/>
        </p:nvGrpSpPr>
        <p:grpSpPr>
          <a:xfrm>
            <a:off x="3567924" y="3099107"/>
            <a:ext cx="1159874" cy="964837"/>
            <a:chOff x="6841007" y="1122320"/>
            <a:chExt cx="1481700" cy="1232546"/>
          </a:xfrm>
        </p:grpSpPr>
        <p:grpSp>
          <p:nvGrpSpPr>
            <p:cNvPr id="2003" name="Shape 2003"/>
            <p:cNvGrpSpPr/>
            <p:nvPr/>
          </p:nvGrpSpPr>
          <p:grpSpPr>
            <a:xfrm rot="-880933">
              <a:off x="7025919" y="1252736"/>
              <a:ext cx="1111877" cy="642612"/>
              <a:chOff x="6437825" y="1680725"/>
              <a:chExt cx="1635599" cy="945300"/>
            </a:xfrm>
          </p:grpSpPr>
          <p:sp>
            <p:nvSpPr>
              <p:cNvPr id="2004" name="Shape 2004"/>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05" name="Shape 2005"/>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006" name="Shape 2006"/>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2007" name="Shape 2007"/>
              <p:cNvSpPr txBox="1"/>
              <p:nvPr/>
            </p:nvSpPr>
            <p:spPr>
              <a:xfrm>
                <a:off x="6828640" y="1999578"/>
                <a:ext cx="808800" cy="479999"/>
              </a:xfrm>
              <a:prstGeom prst="rect">
                <a:avLst/>
              </a:prstGeom>
              <a:noFill/>
              <a:ln>
                <a:noFill/>
              </a:ln>
            </p:spPr>
            <p:txBody>
              <a:bodyPr anchorCtr="0" anchor="t" bIns="91425" lIns="91425" rIns="91425" tIns="91425">
                <a:noAutofit/>
              </a:bodyPr>
              <a:lstStyle/>
              <a:p>
                <a:pPr lvl="0" rtl="0" algn="ctr">
                  <a:spcBef>
                    <a:spcPts val="0"/>
                  </a:spcBef>
                  <a:buNone/>
                </a:pPr>
                <a:r>
                  <a:rPr b="1" lang="en" sz="900">
                    <a:solidFill>
                      <a:srgbClr val="999999"/>
                    </a:solidFill>
                  </a:rPr>
                  <a:t>NFC</a:t>
                </a:r>
              </a:p>
            </p:txBody>
          </p:sp>
        </p:grpSp>
        <p:sp>
          <p:nvSpPr>
            <p:cNvPr id="2008" name="Shape 2008"/>
            <p:cNvSpPr txBox="1"/>
            <p:nvPr/>
          </p:nvSpPr>
          <p:spPr>
            <a:xfrm>
              <a:off x="6841007" y="2025767"/>
              <a:ext cx="1481700" cy="329100"/>
            </a:xfrm>
            <a:prstGeom prst="rect">
              <a:avLst/>
            </a:prstGeom>
            <a:noFill/>
            <a:ln>
              <a:noFill/>
            </a:ln>
          </p:spPr>
          <p:txBody>
            <a:bodyPr anchorCtr="0" anchor="t" bIns="91425" lIns="91425" rIns="91425" tIns="91425">
              <a:noAutofit/>
            </a:bodyPr>
            <a:lstStyle/>
            <a:p>
              <a:pPr lvl="0" rtl="0" algn="ctr">
                <a:spcBef>
                  <a:spcPts val="0"/>
                </a:spcBef>
                <a:buNone/>
              </a:pPr>
              <a:r>
                <a:rPr b="1" lang="en" sz="1200"/>
                <a:t>Only 1 card</a:t>
              </a:r>
            </a:p>
          </p:txBody>
        </p:sp>
      </p:grpSp>
      <p:grpSp>
        <p:nvGrpSpPr>
          <p:cNvPr id="2009" name="Shape 2009"/>
          <p:cNvGrpSpPr/>
          <p:nvPr/>
        </p:nvGrpSpPr>
        <p:grpSpPr>
          <a:xfrm>
            <a:off x="3361080" y="4221046"/>
            <a:ext cx="1573578" cy="197233"/>
            <a:chOff x="6289251" y="2193500"/>
            <a:chExt cx="3057273" cy="383200"/>
          </a:xfrm>
        </p:grpSpPr>
        <p:sp>
          <p:nvSpPr>
            <p:cNvPr id="2010" name="Shape 2010"/>
            <p:cNvSpPr/>
            <p:nvPr/>
          </p:nvSpPr>
          <p:spPr>
            <a:xfrm>
              <a:off x="6289251" y="2193500"/>
              <a:ext cx="1533375" cy="383200"/>
            </a:xfrm>
            <a:custGeom>
              <a:pathLst>
                <a:path extrusionOk="0" h="15328" w="61335">
                  <a:moveTo>
                    <a:pt x="22" y="15328"/>
                  </a:moveTo>
                  <a:cubicBezTo>
                    <a:pt x="1079" y="13918"/>
                    <a:pt x="-2180" y="8544"/>
                    <a:pt x="6365" y="6871"/>
                  </a:cubicBezTo>
                  <a:cubicBezTo>
                    <a:pt x="14910" y="5197"/>
                    <a:pt x="42130" y="6431"/>
                    <a:pt x="51292" y="5286"/>
                  </a:cubicBezTo>
                  <a:cubicBezTo>
                    <a:pt x="60453" y="4140"/>
                    <a:pt x="59661" y="881"/>
                    <a:pt x="61335" y="0"/>
                  </a:cubicBezTo>
                </a:path>
              </a:pathLst>
            </a:custGeom>
            <a:noFill/>
            <a:ln cap="flat" cmpd="sng" w="38100">
              <a:solidFill>
                <a:schemeClr val="dk2"/>
              </a:solidFill>
              <a:prstDash val="solid"/>
              <a:round/>
              <a:headEnd len="lg" w="lg" type="none"/>
              <a:tailEnd len="lg" w="lg" type="none"/>
            </a:ln>
          </p:spPr>
        </p:sp>
        <p:sp>
          <p:nvSpPr>
            <p:cNvPr id="2011" name="Shape 2011"/>
            <p:cNvSpPr/>
            <p:nvPr/>
          </p:nvSpPr>
          <p:spPr>
            <a:xfrm flipH="1">
              <a:off x="7813150" y="2193500"/>
              <a:ext cx="1533375" cy="383200"/>
            </a:xfrm>
            <a:custGeom>
              <a:pathLst>
                <a:path extrusionOk="0" h="15328" w="61335">
                  <a:moveTo>
                    <a:pt x="22" y="15328"/>
                  </a:moveTo>
                  <a:cubicBezTo>
                    <a:pt x="1079" y="13918"/>
                    <a:pt x="-2180" y="8544"/>
                    <a:pt x="6365" y="6871"/>
                  </a:cubicBezTo>
                  <a:cubicBezTo>
                    <a:pt x="14910" y="5197"/>
                    <a:pt x="42130" y="6431"/>
                    <a:pt x="51292" y="5286"/>
                  </a:cubicBezTo>
                  <a:cubicBezTo>
                    <a:pt x="60453" y="4140"/>
                    <a:pt x="59661" y="881"/>
                    <a:pt x="61335" y="0"/>
                  </a:cubicBezTo>
                </a:path>
              </a:pathLst>
            </a:custGeom>
            <a:noFill/>
            <a:ln cap="flat" cmpd="sng" w="38100">
              <a:solidFill>
                <a:schemeClr val="dk2"/>
              </a:solidFill>
              <a:prstDash val="solid"/>
              <a:round/>
              <a:headEnd len="lg" w="lg" type="none"/>
              <a:tailEnd len="lg" w="lg" type="none"/>
            </a:ln>
          </p:spPr>
        </p:sp>
      </p:grpSp>
    </p:spTree>
  </p:cSld>
  <p:clrMapOvr>
    <a:masterClrMapping/>
  </p:clrMapOvr>
  <p:transition spd="slow">
    <p:cut/>
  </p:transition>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5" name="Shape 2015"/>
        <p:cNvGrpSpPr/>
        <p:nvPr/>
      </p:nvGrpSpPr>
      <p:grpSpPr>
        <a:xfrm>
          <a:off x="0" y="0"/>
          <a:ext cx="0" cy="0"/>
          <a:chOff x="0" y="0"/>
          <a:chExt cx="0" cy="0"/>
        </a:xfrm>
      </p:grpSpPr>
      <p:sp>
        <p:nvSpPr>
          <p:cNvPr id="2016" name="Shape 2016"/>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None/>
            </a:pPr>
            <a:r>
              <a:rPr lang="en"/>
              <a:t>Future plans</a:t>
            </a:r>
          </a:p>
        </p:txBody>
      </p:sp>
      <p:pic>
        <p:nvPicPr>
          <p:cNvPr id="2017" name="Shape 2017"/>
          <p:cNvPicPr preferRelativeResize="0"/>
          <p:nvPr/>
        </p:nvPicPr>
        <p:blipFill>
          <a:blip r:embed="rId3">
            <a:alphaModFix/>
          </a:blip>
          <a:stretch>
            <a:fillRect/>
          </a:stretch>
        </p:blipFill>
        <p:spPr>
          <a:xfrm>
            <a:off x="1341238" y="1595249"/>
            <a:ext cx="6461527" cy="5262751"/>
          </a:xfrm>
          <a:prstGeom prst="rect">
            <a:avLst/>
          </a:prstGeom>
          <a:noFill/>
          <a:ln>
            <a:noFill/>
          </a:ln>
        </p:spPr>
      </p:pic>
      <p:sp>
        <p:nvSpPr>
          <p:cNvPr id="2018" name="Shape 201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2" name="Shape 2022"/>
        <p:cNvGrpSpPr/>
        <p:nvPr/>
      </p:nvGrpSpPr>
      <p:grpSpPr>
        <a:xfrm>
          <a:off x="0" y="0"/>
          <a:ext cx="0" cy="0"/>
          <a:chOff x="0" y="0"/>
          <a:chExt cx="0" cy="0"/>
        </a:xfrm>
      </p:grpSpPr>
      <p:sp>
        <p:nvSpPr>
          <p:cNvPr id="2023" name="Shape 202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Future plans</a:t>
            </a:r>
          </a:p>
        </p:txBody>
      </p:sp>
      <p:pic>
        <p:nvPicPr>
          <p:cNvPr id="2024" name="Shape 2024"/>
          <p:cNvPicPr preferRelativeResize="0"/>
          <p:nvPr/>
        </p:nvPicPr>
        <p:blipFill>
          <a:blip r:embed="rId3">
            <a:alphaModFix/>
          </a:blip>
          <a:stretch>
            <a:fillRect/>
          </a:stretch>
        </p:blipFill>
        <p:spPr>
          <a:xfrm>
            <a:off x="1036475" y="1606374"/>
            <a:ext cx="7289875" cy="5027624"/>
          </a:xfrm>
          <a:prstGeom prst="rect">
            <a:avLst/>
          </a:prstGeom>
          <a:noFill/>
          <a:ln>
            <a:noFill/>
          </a:ln>
        </p:spPr>
      </p:pic>
      <p:sp>
        <p:nvSpPr>
          <p:cNvPr id="2025" name="Shape 202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9" name="Shape 2029"/>
        <p:cNvGrpSpPr/>
        <p:nvPr/>
      </p:nvGrpSpPr>
      <p:grpSpPr>
        <a:xfrm>
          <a:off x="0" y="0"/>
          <a:ext cx="0" cy="0"/>
          <a:chOff x="0" y="0"/>
          <a:chExt cx="0" cy="0"/>
        </a:xfrm>
      </p:grpSpPr>
      <p:sp>
        <p:nvSpPr>
          <p:cNvPr id="2030" name="Shape 2030"/>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None/>
            </a:pPr>
            <a:r>
              <a:rPr lang="en"/>
              <a:t>Future plans</a:t>
            </a:r>
          </a:p>
        </p:txBody>
      </p:sp>
      <p:pic>
        <p:nvPicPr>
          <p:cNvPr id="2031" name="Shape 2031"/>
          <p:cNvPicPr preferRelativeResize="0"/>
          <p:nvPr/>
        </p:nvPicPr>
        <p:blipFill>
          <a:blip r:embed="rId3">
            <a:alphaModFix/>
          </a:blip>
          <a:stretch>
            <a:fillRect/>
          </a:stretch>
        </p:blipFill>
        <p:spPr>
          <a:xfrm>
            <a:off x="0" y="1723713"/>
            <a:ext cx="9143997" cy="4875170"/>
          </a:xfrm>
          <a:prstGeom prst="rect">
            <a:avLst/>
          </a:prstGeom>
          <a:noFill/>
          <a:ln>
            <a:noFill/>
          </a:ln>
        </p:spPr>
      </p:pic>
      <p:sp>
        <p:nvSpPr>
          <p:cNvPr id="2032" name="Shape 203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pic>
        <p:nvPicPr>
          <p:cNvPr id="2033" name="Shape 2033"/>
          <p:cNvPicPr preferRelativeResize="0"/>
          <p:nvPr/>
        </p:nvPicPr>
        <p:blipFill rotWithShape="1">
          <a:blip r:embed="rId4">
            <a:alphaModFix/>
          </a:blip>
          <a:srcRect b="53251" l="1871" r="56543" t="5086"/>
          <a:stretch/>
        </p:blipFill>
        <p:spPr>
          <a:xfrm>
            <a:off x="6198575" y="1723725"/>
            <a:ext cx="2883573" cy="2352951"/>
          </a:xfrm>
          <a:prstGeom prst="rect">
            <a:avLst/>
          </a:prstGeom>
          <a:noFill/>
          <a:ln>
            <a:noFill/>
          </a:ln>
        </p:spPr>
      </p:pic>
      <p:sp>
        <p:nvSpPr>
          <p:cNvPr id="2034" name="Shape 2034"/>
          <p:cNvSpPr/>
          <p:nvPr/>
        </p:nvSpPr>
        <p:spPr>
          <a:xfrm>
            <a:off x="6297500" y="2242050"/>
            <a:ext cx="1071599" cy="4451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35" name="Shape 2035"/>
          <p:cNvSpPr/>
          <p:nvPr/>
        </p:nvSpPr>
        <p:spPr>
          <a:xfrm>
            <a:off x="6297500" y="3400050"/>
            <a:ext cx="1071599" cy="4451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36" name="Shape 2036"/>
          <p:cNvSpPr/>
          <p:nvPr/>
        </p:nvSpPr>
        <p:spPr>
          <a:xfrm>
            <a:off x="8726475" y="2280750"/>
            <a:ext cx="334799" cy="4451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2037" name="Shape 2037"/>
          <p:cNvSpPr/>
          <p:nvPr/>
        </p:nvSpPr>
        <p:spPr>
          <a:xfrm>
            <a:off x="8606025" y="3027550"/>
            <a:ext cx="455400" cy="4451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2038" name="Shape 2038"/>
          <p:cNvSpPr/>
          <p:nvPr/>
        </p:nvSpPr>
        <p:spPr>
          <a:xfrm>
            <a:off x="8556800" y="3845250"/>
            <a:ext cx="455400" cy="2208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156" name="Shape 156"/>
          <p:cNvSpPr txBox="1"/>
          <p:nvPr/>
        </p:nvSpPr>
        <p:spPr>
          <a:xfrm>
            <a:off x="3171300" y="1602562"/>
            <a:ext cx="2801399" cy="642600"/>
          </a:xfrm>
          <a:prstGeom prst="rect">
            <a:avLst/>
          </a:prstGeom>
          <a:noFill/>
          <a:ln>
            <a:noFill/>
          </a:ln>
        </p:spPr>
        <p:txBody>
          <a:bodyPr anchorCtr="0" anchor="t" bIns="91425" lIns="91425" rIns="91425" tIns="91425">
            <a:noAutofit/>
          </a:bodyPr>
          <a:lstStyle/>
          <a:p>
            <a:pPr lvl="0" rtl="0" algn="ctr">
              <a:spcBef>
                <a:spcPts val="0"/>
              </a:spcBef>
              <a:buNone/>
            </a:pPr>
            <a:r>
              <a:rPr b="1" lang="en" sz="3000"/>
              <a:t>MIC System</a:t>
            </a:r>
          </a:p>
        </p:txBody>
      </p:sp>
      <p:sp>
        <p:nvSpPr>
          <p:cNvPr id="157" name="Shape 157"/>
          <p:cNvSpPr/>
          <p:nvPr/>
        </p:nvSpPr>
        <p:spPr>
          <a:xfrm>
            <a:off x="2741576" y="2639847"/>
            <a:ext cx="3424499" cy="3424499"/>
          </a:xfrm>
          <a:prstGeom prst="ellipse">
            <a:avLst/>
          </a:prstGeom>
          <a:solidFill>
            <a:srgbClr val="F3F3F3"/>
          </a:solid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58" name="Shape 158"/>
          <p:cNvGrpSpPr/>
          <p:nvPr/>
        </p:nvGrpSpPr>
        <p:grpSpPr>
          <a:xfrm>
            <a:off x="4282776" y="2967121"/>
            <a:ext cx="1399768" cy="1283400"/>
            <a:chOff x="2841325" y="2799900"/>
            <a:chExt cx="1788155" cy="1639500"/>
          </a:xfrm>
        </p:grpSpPr>
        <p:pic>
          <p:nvPicPr>
            <p:cNvPr id="159" name="Shape 159"/>
            <p:cNvPicPr preferRelativeResize="0"/>
            <p:nvPr/>
          </p:nvPicPr>
          <p:blipFill>
            <a:blip r:embed="rId3">
              <a:alphaModFix/>
            </a:blip>
            <a:stretch>
              <a:fillRect/>
            </a:stretch>
          </p:blipFill>
          <p:spPr>
            <a:xfrm>
              <a:off x="2841325" y="2799900"/>
              <a:ext cx="1788155" cy="1219199"/>
            </a:xfrm>
            <a:prstGeom prst="rect">
              <a:avLst/>
            </a:prstGeom>
            <a:noFill/>
            <a:ln>
              <a:noFill/>
            </a:ln>
          </p:spPr>
        </p:pic>
        <p:sp>
          <p:nvSpPr>
            <p:cNvPr id="160" name="Shape 160"/>
            <p:cNvSpPr txBox="1"/>
            <p:nvPr/>
          </p:nvSpPr>
          <p:spPr>
            <a:xfrm>
              <a:off x="2841400" y="4019100"/>
              <a:ext cx="1788000" cy="420300"/>
            </a:xfrm>
            <a:prstGeom prst="rect">
              <a:avLst/>
            </a:prstGeom>
            <a:noFill/>
            <a:ln>
              <a:noFill/>
            </a:ln>
          </p:spPr>
          <p:txBody>
            <a:bodyPr anchorCtr="0" anchor="t" bIns="91425" lIns="91425" rIns="91425" tIns="91425">
              <a:noAutofit/>
            </a:bodyPr>
            <a:lstStyle/>
            <a:p>
              <a:pPr lvl="0" rtl="0" algn="ctr">
                <a:spcBef>
                  <a:spcPts val="0"/>
                </a:spcBef>
                <a:buNone/>
              </a:pPr>
              <a:r>
                <a:rPr lang="en" sz="1000"/>
                <a:t>Printer Application</a:t>
              </a:r>
            </a:p>
          </p:txBody>
        </p:sp>
      </p:grpSp>
      <p:grpSp>
        <p:nvGrpSpPr>
          <p:cNvPr id="161" name="Shape 161"/>
          <p:cNvGrpSpPr/>
          <p:nvPr/>
        </p:nvGrpSpPr>
        <p:grpSpPr>
          <a:xfrm>
            <a:off x="3131383" y="3277876"/>
            <a:ext cx="1209895" cy="1159522"/>
            <a:chOff x="950300" y="3316950"/>
            <a:chExt cx="1545600" cy="1481250"/>
          </a:xfrm>
        </p:grpSpPr>
        <p:pic>
          <p:nvPicPr>
            <p:cNvPr id="162" name="Shape 162"/>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63" name="Shape 163"/>
            <p:cNvSpPr txBox="1"/>
            <p:nvPr/>
          </p:nvSpPr>
          <p:spPr>
            <a:xfrm>
              <a:off x="950300" y="4377900"/>
              <a:ext cx="1545600" cy="420300"/>
            </a:xfrm>
            <a:prstGeom prst="rect">
              <a:avLst/>
            </a:prstGeom>
            <a:noFill/>
            <a:ln>
              <a:noFill/>
            </a:ln>
          </p:spPr>
          <p:txBody>
            <a:bodyPr anchorCtr="0" anchor="t" bIns="91425" lIns="91425" rIns="91425" tIns="91425">
              <a:noAutofit/>
            </a:bodyPr>
            <a:lstStyle/>
            <a:p>
              <a:pPr lvl="0" rtl="0" algn="ctr">
                <a:spcBef>
                  <a:spcPts val="0"/>
                </a:spcBef>
                <a:buNone/>
              </a:pPr>
              <a:r>
                <a:rPr lang="en" sz="1000"/>
                <a:t>Web application</a:t>
              </a:r>
            </a:p>
          </p:txBody>
        </p:sp>
      </p:grpSp>
      <p:grpSp>
        <p:nvGrpSpPr>
          <p:cNvPr id="164" name="Shape 164"/>
          <p:cNvGrpSpPr/>
          <p:nvPr/>
        </p:nvGrpSpPr>
        <p:grpSpPr>
          <a:xfrm>
            <a:off x="3266685" y="4540857"/>
            <a:ext cx="969455" cy="994276"/>
            <a:chOff x="6962635" y="1122320"/>
            <a:chExt cx="1238445" cy="1270154"/>
          </a:xfrm>
        </p:grpSpPr>
        <p:grpSp>
          <p:nvGrpSpPr>
            <p:cNvPr id="165" name="Shape 165"/>
            <p:cNvGrpSpPr/>
            <p:nvPr/>
          </p:nvGrpSpPr>
          <p:grpSpPr>
            <a:xfrm rot="-880933">
              <a:off x="7025919" y="1252736"/>
              <a:ext cx="1111877" cy="642612"/>
              <a:chOff x="6437825" y="1680725"/>
              <a:chExt cx="1635599" cy="945300"/>
            </a:xfrm>
          </p:grpSpPr>
          <p:sp>
            <p:nvSpPr>
              <p:cNvPr id="166" name="Shape 166"/>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67" name="Shape 167"/>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68" name="Shape 168"/>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69" name="Shape 169"/>
              <p:cNvSpPr txBox="1"/>
              <p:nvPr/>
            </p:nvSpPr>
            <p:spPr>
              <a:xfrm>
                <a:off x="6828640" y="1999578"/>
                <a:ext cx="808800" cy="479999"/>
              </a:xfrm>
              <a:prstGeom prst="rect">
                <a:avLst/>
              </a:prstGeom>
              <a:noFill/>
              <a:ln>
                <a:noFill/>
              </a:ln>
            </p:spPr>
            <p:txBody>
              <a:bodyPr anchorCtr="0" anchor="t" bIns="91425" lIns="91425" rIns="91425" tIns="91425">
                <a:noAutofit/>
              </a:bodyPr>
              <a:lstStyle/>
              <a:p>
                <a:pPr lvl="0" rtl="0" algn="ctr">
                  <a:spcBef>
                    <a:spcPts val="0"/>
                  </a:spcBef>
                  <a:buNone/>
                </a:pPr>
                <a:r>
                  <a:rPr b="1" lang="en" sz="900">
                    <a:solidFill>
                      <a:srgbClr val="999999"/>
                    </a:solidFill>
                  </a:rPr>
                  <a:t>NFC</a:t>
                </a:r>
              </a:p>
            </p:txBody>
          </p:sp>
        </p:grpSp>
        <p:sp>
          <p:nvSpPr>
            <p:cNvPr id="170" name="Shape 170"/>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sz="1000"/>
                <a:t>NFC Card</a:t>
              </a:r>
            </a:p>
          </p:txBody>
        </p:sp>
      </p:grpSp>
      <p:cxnSp>
        <p:nvCxnSpPr>
          <p:cNvPr id="171" name="Shape 171"/>
          <p:cNvCxnSpPr/>
          <p:nvPr/>
        </p:nvCxnSpPr>
        <p:spPr>
          <a:xfrm rot="10800000">
            <a:off x="2520830" y="3129411"/>
            <a:ext cx="795300" cy="276300"/>
          </a:xfrm>
          <a:prstGeom prst="straightConnector1">
            <a:avLst/>
          </a:prstGeom>
          <a:noFill/>
          <a:ln cap="flat" cmpd="sng" w="19050">
            <a:solidFill>
              <a:schemeClr val="dk2"/>
            </a:solidFill>
            <a:prstDash val="solid"/>
            <a:round/>
            <a:headEnd len="lg" w="lg" type="none"/>
            <a:tailEnd len="lg" w="lg" type="none"/>
          </a:ln>
        </p:spPr>
      </p:cxnSp>
      <p:sp>
        <p:nvSpPr>
          <p:cNvPr id="172" name="Shape 172"/>
          <p:cNvSpPr txBox="1"/>
          <p:nvPr/>
        </p:nvSpPr>
        <p:spPr>
          <a:xfrm>
            <a:off x="1387774" y="2754137"/>
            <a:ext cx="2170799" cy="503099"/>
          </a:xfrm>
          <a:prstGeom prst="rect">
            <a:avLst/>
          </a:prstGeom>
          <a:noFill/>
          <a:ln>
            <a:noFill/>
          </a:ln>
        </p:spPr>
        <p:txBody>
          <a:bodyPr anchorCtr="0" anchor="t" bIns="91425" lIns="91425" rIns="91425" tIns="91425">
            <a:noAutofit/>
          </a:bodyPr>
          <a:lstStyle/>
          <a:p>
            <a:pPr lvl="0" rtl="0">
              <a:spcBef>
                <a:spcPts val="0"/>
              </a:spcBef>
              <a:buNone/>
            </a:pPr>
            <a:r>
              <a:rPr lang="en"/>
              <a:t>Centre management application</a:t>
            </a:r>
          </a:p>
        </p:txBody>
      </p:sp>
      <p:cxnSp>
        <p:nvCxnSpPr>
          <p:cNvPr id="173" name="Shape 173"/>
          <p:cNvCxnSpPr/>
          <p:nvPr/>
        </p:nvCxnSpPr>
        <p:spPr>
          <a:xfrm flipH="1" rot="10800000">
            <a:off x="5227054" y="2798044"/>
            <a:ext cx="452999" cy="276300"/>
          </a:xfrm>
          <a:prstGeom prst="straightConnector1">
            <a:avLst/>
          </a:prstGeom>
          <a:noFill/>
          <a:ln cap="flat" cmpd="sng" w="19050">
            <a:solidFill>
              <a:schemeClr val="dk2"/>
            </a:solidFill>
            <a:prstDash val="solid"/>
            <a:round/>
            <a:headEnd len="lg" w="lg" type="none"/>
            <a:tailEnd len="lg" w="lg" type="none"/>
          </a:ln>
        </p:spPr>
      </p:cxnSp>
      <p:sp>
        <p:nvSpPr>
          <p:cNvPr id="174" name="Shape 174"/>
          <p:cNvSpPr txBox="1"/>
          <p:nvPr/>
        </p:nvSpPr>
        <p:spPr>
          <a:xfrm>
            <a:off x="1232900" y="5535068"/>
            <a:ext cx="1867199" cy="397499"/>
          </a:xfrm>
          <a:prstGeom prst="rect">
            <a:avLst/>
          </a:prstGeom>
          <a:noFill/>
          <a:ln>
            <a:noFill/>
          </a:ln>
        </p:spPr>
        <p:txBody>
          <a:bodyPr anchorCtr="0" anchor="t" bIns="91425" lIns="91425" rIns="91425" tIns="91425">
            <a:noAutofit/>
          </a:bodyPr>
          <a:lstStyle/>
          <a:p>
            <a:pPr lvl="0" rtl="0">
              <a:spcBef>
                <a:spcPts val="0"/>
              </a:spcBef>
              <a:buNone/>
            </a:pPr>
            <a:r>
              <a:rPr lang="en"/>
              <a:t>Deliver to customers as Insurance Certificate Card</a:t>
            </a:r>
          </a:p>
        </p:txBody>
      </p:sp>
      <p:cxnSp>
        <p:nvCxnSpPr>
          <p:cNvPr id="175" name="Shape 175"/>
          <p:cNvCxnSpPr>
            <a:stCxn id="167" idx="1"/>
          </p:cNvCxnSpPr>
          <p:nvPr/>
        </p:nvCxnSpPr>
        <p:spPr>
          <a:xfrm flipH="1">
            <a:off x="2786094" y="4917780"/>
            <a:ext cx="529800" cy="630900"/>
          </a:xfrm>
          <a:prstGeom prst="straightConnector1">
            <a:avLst/>
          </a:prstGeom>
          <a:noFill/>
          <a:ln cap="flat" cmpd="sng" w="19050">
            <a:solidFill>
              <a:schemeClr val="dk2"/>
            </a:solidFill>
            <a:prstDash val="solid"/>
            <a:round/>
            <a:headEnd len="lg" w="lg" type="none"/>
            <a:tailEnd len="lg" w="lg" type="none"/>
          </a:ln>
        </p:spPr>
      </p:cxnSp>
      <p:sp>
        <p:nvSpPr>
          <p:cNvPr id="176" name="Shape 17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77" name="Shape 177"/>
          <p:cNvSpPr txBox="1"/>
          <p:nvPr/>
        </p:nvSpPr>
        <p:spPr>
          <a:xfrm>
            <a:off x="5682400" y="2569475"/>
            <a:ext cx="2801399" cy="524699"/>
          </a:xfrm>
          <a:prstGeom prst="rect">
            <a:avLst/>
          </a:prstGeom>
          <a:noFill/>
          <a:ln>
            <a:noFill/>
          </a:ln>
        </p:spPr>
        <p:txBody>
          <a:bodyPr anchorCtr="0" anchor="t" bIns="91425" lIns="91425" rIns="91425" tIns="91425">
            <a:noAutofit/>
          </a:bodyPr>
          <a:lstStyle/>
          <a:p>
            <a:pPr lvl="0" rtl="0">
              <a:spcBef>
                <a:spcPts val="0"/>
              </a:spcBef>
              <a:buNone/>
            </a:pPr>
            <a:r>
              <a:rPr b="1" lang="en"/>
              <a:t>Simulator for printing device</a:t>
            </a:r>
            <a:r>
              <a:rPr lang="en"/>
              <a:t> Assign card to contract</a:t>
            </a:r>
          </a:p>
        </p:txBody>
      </p:sp>
    </p:spTree>
  </p:cSld>
  <p:clrMapOvr>
    <a:masterClrMapping/>
  </p:clrMapOvr>
  <p:transition spd="slow">
    <p:cut/>
  </p:transition>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2" name="Shape 2042"/>
        <p:cNvGrpSpPr/>
        <p:nvPr/>
      </p:nvGrpSpPr>
      <p:grpSpPr>
        <a:xfrm>
          <a:off x="0" y="0"/>
          <a:ext cx="0" cy="0"/>
          <a:chOff x="0" y="0"/>
          <a:chExt cx="0" cy="0"/>
        </a:xfrm>
      </p:grpSpPr>
      <p:sp>
        <p:nvSpPr>
          <p:cNvPr id="2043" name="Shape 2043"/>
          <p:cNvSpPr txBox="1"/>
          <p:nvPr>
            <p:ph idx="1" type="body"/>
          </p:nvPr>
        </p:nvSpPr>
        <p:spPr>
          <a:xfrm>
            <a:off x="945425" y="1659000"/>
            <a:ext cx="7741499" cy="4840199"/>
          </a:xfrm>
          <a:prstGeom prst="rect">
            <a:avLst/>
          </a:prstGeom>
        </p:spPr>
        <p:txBody>
          <a:bodyPr anchorCtr="0" anchor="t" bIns="91425" lIns="91425" rIns="91425" tIns="91425">
            <a:noAutofit/>
          </a:bodyPr>
          <a:lstStyle/>
          <a:p>
            <a:pPr indent="-228600" lvl="0" marL="457200" rtl="0">
              <a:lnSpc>
                <a:spcPct val="100000"/>
              </a:lnSpc>
              <a:spcBef>
                <a:spcPts val="0"/>
              </a:spcBef>
              <a:buAutoNum type="arabicPeriod"/>
            </a:pPr>
            <a:r>
              <a:rPr lang="en"/>
              <a:t>Problems</a:t>
            </a:r>
          </a:p>
          <a:p>
            <a:pPr indent="-228600" lvl="0" marL="457200" rtl="0">
              <a:lnSpc>
                <a:spcPct val="100000"/>
              </a:lnSpc>
              <a:spcBef>
                <a:spcPts val="0"/>
              </a:spcBef>
              <a:buAutoNum type="arabicPeriod"/>
            </a:pPr>
            <a:r>
              <a:rPr lang="en"/>
              <a:t>Solution</a:t>
            </a:r>
          </a:p>
          <a:p>
            <a:pPr indent="-228600" lvl="0" marL="457200" rtl="0">
              <a:lnSpc>
                <a:spcPct val="100000"/>
              </a:lnSpc>
              <a:spcBef>
                <a:spcPts val="0"/>
              </a:spcBef>
              <a:buAutoNum type="arabicPeriod"/>
            </a:pPr>
            <a:r>
              <a:rPr lang="en"/>
              <a:t>Feature explanation and demo</a:t>
            </a:r>
          </a:p>
          <a:p>
            <a:pPr indent="-228600" lvl="1" marL="914400" rtl="0">
              <a:lnSpc>
                <a:spcPct val="100000"/>
              </a:lnSpc>
              <a:spcBef>
                <a:spcPts val="0"/>
              </a:spcBef>
              <a:buAutoNum type="alphaLcPeriod"/>
            </a:pPr>
            <a:r>
              <a:rPr lang="en"/>
              <a:t>Contract</a:t>
            </a:r>
          </a:p>
          <a:p>
            <a:pPr indent="-228600" lvl="1" marL="914400" rtl="0">
              <a:lnSpc>
                <a:spcPct val="100000"/>
              </a:lnSpc>
              <a:spcBef>
                <a:spcPts val="0"/>
              </a:spcBef>
              <a:buAutoNum type="alphaLcPeriod"/>
            </a:pPr>
            <a:r>
              <a:rPr lang="en"/>
              <a:t>Card</a:t>
            </a:r>
          </a:p>
          <a:p>
            <a:pPr indent="-228600" lvl="1" marL="914400" rtl="0">
              <a:lnSpc>
                <a:spcPct val="100000"/>
              </a:lnSpc>
              <a:spcBef>
                <a:spcPts val="0"/>
              </a:spcBef>
              <a:buAutoNum type="alphaLcPeriod"/>
            </a:pPr>
            <a:r>
              <a:rPr lang="en"/>
              <a:t>Print and check card</a:t>
            </a:r>
          </a:p>
          <a:p>
            <a:pPr indent="-228600" lvl="1" marL="914400" rtl="0">
              <a:lnSpc>
                <a:spcPct val="100000"/>
              </a:lnSpc>
              <a:spcBef>
                <a:spcPts val="0"/>
              </a:spcBef>
              <a:buAutoNum type="alphaLcPeriod"/>
            </a:pPr>
            <a:r>
              <a:rPr lang="en"/>
              <a:t>Scheduler &amp; notification</a:t>
            </a:r>
          </a:p>
          <a:p>
            <a:pPr indent="-228600" lvl="1" marL="914400" rtl="0">
              <a:lnSpc>
                <a:spcPct val="100000"/>
              </a:lnSpc>
              <a:spcBef>
                <a:spcPts val="0"/>
              </a:spcBef>
              <a:buAutoNum type="alphaLcPeriod"/>
            </a:pPr>
            <a:r>
              <a:rPr lang="en"/>
              <a:t>Renew contract</a:t>
            </a:r>
          </a:p>
          <a:p>
            <a:pPr indent="-228600" lvl="0" marL="457200" rtl="0">
              <a:lnSpc>
                <a:spcPct val="100000"/>
              </a:lnSpc>
              <a:spcBef>
                <a:spcPts val="0"/>
              </a:spcBef>
              <a:buAutoNum type="arabicPeriod"/>
            </a:pPr>
            <a:r>
              <a:rPr lang="en"/>
              <a:t>Future plan</a:t>
            </a:r>
          </a:p>
        </p:txBody>
      </p:sp>
      <p:sp>
        <p:nvSpPr>
          <p:cNvPr id="2044" name="Shape 204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Summary</a:t>
            </a:r>
          </a:p>
        </p:txBody>
      </p:sp>
      <p:sp>
        <p:nvSpPr>
          <p:cNvPr id="2045" name="Shape 204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9" name="Shape 2049"/>
        <p:cNvGrpSpPr/>
        <p:nvPr/>
      </p:nvGrpSpPr>
      <p:grpSpPr>
        <a:xfrm>
          <a:off x="0" y="0"/>
          <a:ext cx="0" cy="0"/>
          <a:chOff x="0" y="0"/>
          <a:chExt cx="0" cy="0"/>
        </a:xfrm>
      </p:grpSpPr>
      <p:sp>
        <p:nvSpPr>
          <p:cNvPr id="2050" name="Shape 2050"/>
          <p:cNvSpPr txBox="1"/>
          <p:nvPr/>
        </p:nvSpPr>
        <p:spPr>
          <a:xfrm>
            <a:off x="716700" y="2070900"/>
            <a:ext cx="7710599" cy="2716199"/>
          </a:xfrm>
          <a:prstGeom prst="rect">
            <a:avLst/>
          </a:prstGeom>
          <a:noFill/>
          <a:ln>
            <a:noFill/>
          </a:ln>
        </p:spPr>
        <p:txBody>
          <a:bodyPr anchorCtr="0" anchor="ctr" bIns="91425" lIns="91425" rIns="91425" tIns="91425">
            <a:noAutofit/>
          </a:bodyPr>
          <a:lstStyle/>
          <a:p>
            <a:pPr rtl="0" algn="ctr">
              <a:spcBef>
                <a:spcPts val="0"/>
              </a:spcBef>
              <a:buNone/>
            </a:pPr>
            <a:r>
              <a:rPr b="1" lang="en" sz="4800">
                <a:solidFill>
                  <a:srgbClr val="FFFFFF"/>
                </a:solidFill>
              </a:rPr>
              <a:t>THANKS FOR LISTENING</a:t>
            </a:r>
          </a:p>
          <a:p>
            <a:pPr rtl="0" algn="ctr">
              <a:spcBef>
                <a:spcPts val="0"/>
              </a:spcBef>
              <a:buNone/>
            </a:pPr>
            <a:r>
              <a:t/>
            </a:r>
            <a:endParaRPr b="1" sz="4800">
              <a:solidFill>
                <a:srgbClr val="FFFFFF"/>
              </a:solidFill>
            </a:endParaRPr>
          </a:p>
          <a:p>
            <a:pPr lvl="0" rtl="0" algn="ctr">
              <a:spcBef>
                <a:spcPts val="0"/>
              </a:spcBef>
              <a:buNone/>
            </a:pPr>
            <a:r>
              <a:rPr b="1" lang="en" sz="9600">
                <a:solidFill>
                  <a:srgbClr val="FFFFFF"/>
                </a:solidFill>
              </a:rPr>
              <a:t>Q/A</a:t>
            </a:r>
          </a:p>
        </p:txBody>
      </p:sp>
      <p:sp>
        <p:nvSpPr>
          <p:cNvPr id="2051" name="Shape 205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183" name="Shape 183"/>
          <p:cNvSpPr txBox="1"/>
          <p:nvPr/>
        </p:nvSpPr>
        <p:spPr>
          <a:xfrm>
            <a:off x="3171300" y="1602562"/>
            <a:ext cx="2801399" cy="642600"/>
          </a:xfrm>
          <a:prstGeom prst="rect">
            <a:avLst/>
          </a:prstGeom>
          <a:noFill/>
          <a:ln>
            <a:noFill/>
          </a:ln>
        </p:spPr>
        <p:txBody>
          <a:bodyPr anchorCtr="0" anchor="t" bIns="91425" lIns="91425" rIns="91425" tIns="91425">
            <a:noAutofit/>
          </a:bodyPr>
          <a:lstStyle/>
          <a:p>
            <a:pPr lvl="0" rtl="0" algn="ctr">
              <a:spcBef>
                <a:spcPts val="0"/>
              </a:spcBef>
              <a:buNone/>
            </a:pPr>
            <a:r>
              <a:rPr b="1" lang="en" sz="3000"/>
              <a:t>MIC System</a:t>
            </a:r>
          </a:p>
        </p:txBody>
      </p:sp>
      <p:sp>
        <p:nvSpPr>
          <p:cNvPr id="184" name="Shape 184"/>
          <p:cNvSpPr/>
          <p:nvPr/>
        </p:nvSpPr>
        <p:spPr>
          <a:xfrm>
            <a:off x="2741576" y="2639847"/>
            <a:ext cx="3424499" cy="3424499"/>
          </a:xfrm>
          <a:prstGeom prst="ellipse">
            <a:avLst/>
          </a:prstGeom>
          <a:solidFill>
            <a:srgbClr val="F3F3F3"/>
          </a:solid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85" name="Shape 185"/>
          <p:cNvGrpSpPr/>
          <p:nvPr/>
        </p:nvGrpSpPr>
        <p:grpSpPr>
          <a:xfrm>
            <a:off x="4282776" y="2967121"/>
            <a:ext cx="1399768" cy="1283400"/>
            <a:chOff x="2841325" y="2799900"/>
            <a:chExt cx="1788155" cy="1639500"/>
          </a:xfrm>
        </p:grpSpPr>
        <p:pic>
          <p:nvPicPr>
            <p:cNvPr id="186" name="Shape 186"/>
            <p:cNvPicPr preferRelativeResize="0"/>
            <p:nvPr/>
          </p:nvPicPr>
          <p:blipFill>
            <a:blip r:embed="rId3">
              <a:alphaModFix/>
            </a:blip>
            <a:stretch>
              <a:fillRect/>
            </a:stretch>
          </p:blipFill>
          <p:spPr>
            <a:xfrm>
              <a:off x="2841325" y="2799900"/>
              <a:ext cx="1788155" cy="1219199"/>
            </a:xfrm>
            <a:prstGeom prst="rect">
              <a:avLst/>
            </a:prstGeom>
            <a:noFill/>
            <a:ln>
              <a:noFill/>
            </a:ln>
          </p:spPr>
        </p:pic>
        <p:sp>
          <p:nvSpPr>
            <p:cNvPr id="187" name="Shape 187"/>
            <p:cNvSpPr txBox="1"/>
            <p:nvPr/>
          </p:nvSpPr>
          <p:spPr>
            <a:xfrm>
              <a:off x="2841400" y="4019100"/>
              <a:ext cx="1788000" cy="420300"/>
            </a:xfrm>
            <a:prstGeom prst="rect">
              <a:avLst/>
            </a:prstGeom>
            <a:noFill/>
            <a:ln>
              <a:noFill/>
            </a:ln>
          </p:spPr>
          <p:txBody>
            <a:bodyPr anchorCtr="0" anchor="t" bIns="91425" lIns="91425" rIns="91425" tIns="91425">
              <a:noAutofit/>
            </a:bodyPr>
            <a:lstStyle/>
            <a:p>
              <a:pPr lvl="0" rtl="0" algn="ctr">
                <a:spcBef>
                  <a:spcPts val="0"/>
                </a:spcBef>
                <a:buNone/>
              </a:pPr>
              <a:r>
                <a:rPr lang="en" sz="1000"/>
                <a:t>Printer Application</a:t>
              </a:r>
            </a:p>
          </p:txBody>
        </p:sp>
      </p:grpSp>
      <p:grpSp>
        <p:nvGrpSpPr>
          <p:cNvPr id="188" name="Shape 188"/>
          <p:cNvGrpSpPr/>
          <p:nvPr/>
        </p:nvGrpSpPr>
        <p:grpSpPr>
          <a:xfrm>
            <a:off x="3131383" y="3277876"/>
            <a:ext cx="1209895" cy="1159522"/>
            <a:chOff x="950300" y="3316950"/>
            <a:chExt cx="1545600" cy="1481250"/>
          </a:xfrm>
        </p:grpSpPr>
        <p:pic>
          <p:nvPicPr>
            <p:cNvPr id="189" name="Shape 189"/>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90" name="Shape 190"/>
            <p:cNvSpPr txBox="1"/>
            <p:nvPr/>
          </p:nvSpPr>
          <p:spPr>
            <a:xfrm>
              <a:off x="950300" y="4377900"/>
              <a:ext cx="1545600" cy="420300"/>
            </a:xfrm>
            <a:prstGeom prst="rect">
              <a:avLst/>
            </a:prstGeom>
            <a:noFill/>
            <a:ln>
              <a:noFill/>
            </a:ln>
          </p:spPr>
          <p:txBody>
            <a:bodyPr anchorCtr="0" anchor="t" bIns="91425" lIns="91425" rIns="91425" tIns="91425">
              <a:noAutofit/>
            </a:bodyPr>
            <a:lstStyle/>
            <a:p>
              <a:pPr lvl="0" rtl="0" algn="ctr">
                <a:spcBef>
                  <a:spcPts val="0"/>
                </a:spcBef>
                <a:buNone/>
              </a:pPr>
              <a:r>
                <a:rPr lang="en" sz="1000"/>
                <a:t>Web application</a:t>
              </a:r>
            </a:p>
          </p:txBody>
        </p:sp>
      </p:grpSp>
      <p:grpSp>
        <p:nvGrpSpPr>
          <p:cNvPr id="191" name="Shape 191"/>
          <p:cNvGrpSpPr/>
          <p:nvPr/>
        </p:nvGrpSpPr>
        <p:grpSpPr>
          <a:xfrm>
            <a:off x="4282776" y="4331607"/>
            <a:ext cx="1399768" cy="1292109"/>
            <a:chOff x="2841325" y="4798100"/>
            <a:chExt cx="1788155" cy="1650625"/>
          </a:xfrm>
        </p:grpSpPr>
        <p:pic>
          <p:nvPicPr>
            <p:cNvPr id="192" name="Shape 192"/>
            <p:cNvPicPr preferRelativeResize="0"/>
            <p:nvPr/>
          </p:nvPicPr>
          <p:blipFill>
            <a:blip r:embed="rId3">
              <a:alphaModFix/>
            </a:blip>
            <a:stretch>
              <a:fillRect/>
            </a:stretch>
          </p:blipFill>
          <p:spPr>
            <a:xfrm>
              <a:off x="2841325" y="4798100"/>
              <a:ext cx="1788155" cy="1219199"/>
            </a:xfrm>
            <a:prstGeom prst="rect">
              <a:avLst/>
            </a:prstGeom>
            <a:noFill/>
            <a:ln>
              <a:noFill/>
            </a:ln>
          </p:spPr>
        </p:pic>
        <p:sp>
          <p:nvSpPr>
            <p:cNvPr id="193" name="Shape 193"/>
            <p:cNvSpPr txBox="1"/>
            <p:nvPr/>
          </p:nvSpPr>
          <p:spPr>
            <a:xfrm>
              <a:off x="2841400" y="6028425"/>
              <a:ext cx="1788000" cy="420300"/>
            </a:xfrm>
            <a:prstGeom prst="rect">
              <a:avLst/>
            </a:prstGeom>
            <a:noFill/>
            <a:ln>
              <a:noFill/>
            </a:ln>
          </p:spPr>
          <p:txBody>
            <a:bodyPr anchorCtr="0" anchor="t" bIns="91425" lIns="91425" rIns="91425" tIns="91425">
              <a:noAutofit/>
            </a:bodyPr>
            <a:lstStyle/>
            <a:p>
              <a:pPr lvl="0" rtl="0" algn="ctr">
                <a:spcBef>
                  <a:spcPts val="0"/>
                </a:spcBef>
                <a:buNone/>
              </a:pPr>
              <a:r>
                <a:rPr lang="en" sz="1000"/>
                <a:t>Checker Application</a:t>
              </a:r>
            </a:p>
          </p:txBody>
        </p:sp>
      </p:grpSp>
      <p:grpSp>
        <p:nvGrpSpPr>
          <p:cNvPr id="194" name="Shape 194"/>
          <p:cNvGrpSpPr/>
          <p:nvPr/>
        </p:nvGrpSpPr>
        <p:grpSpPr>
          <a:xfrm>
            <a:off x="3266685" y="4540857"/>
            <a:ext cx="969455" cy="994276"/>
            <a:chOff x="6962635" y="1122320"/>
            <a:chExt cx="1238445" cy="1270154"/>
          </a:xfrm>
        </p:grpSpPr>
        <p:grpSp>
          <p:nvGrpSpPr>
            <p:cNvPr id="195" name="Shape 195"/>
            <p:cNvGrpSpPr/>
            <p:nvPr/>
          </p:nvGrpSpPr>
          <p:grpSpPr>
            <a:xfrm rot="-880933">
              <a:off x="7025919" y="1252736"/>
              <a:ext cx="1111877" cy="642612"/>
              <a:chOff x="6437825" y="1680725"/>
              <a:chExt cx="1635599" cy="945300"/>
            </a:xfrm>
          </p:grpSpPr>
          <p:sp>
            <p:nvSpPr>
              <p:cNvPr id="196" name="Shape 196"/>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97" name="Shape 197"/>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98" name="Shape 198"/>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99" name="Shape 199"/>
              <p:cNvSpPr txBox="1"/>
              <p:nvPr/>
            </p:nvSpPr>
            <p:spPr>
              <a:xfrm>
                <a:off x="6828640" y="1999578"/>
                <a:ext cx="808800" cy="479999"/>
              </a:xfrm>
              <a:prstGeom prst="rect">
                <a:avLst/>
              </a:prstGeom>
              <a:noFill/>
              <a:ln>
                <a:noFill/>
              </a:ln>
            </p:spPr>
            <p:txBody>
              <a:bodyPr anchorCtr="0" anchor="t" bIns="91425" lIns="91425" rIns="91425" tIns="91425">
                <a:noAutofit/>
              </a:bodyPr>
              <a:lstStyle/>
              <a:p>
                <a:pPr lvl="0" rtl="0" algn="ctr">
                  <a:spcBef>
                    <a:spcPts val="0"/>
                  </a:spcBef>
                  <a:buNone/>
                </a:pPr>
                <a:r>
                  <a:rPr b="1" lang="en" sz="900">
                    <a:solidFill>
                      <a:srgbClr val="999999"/>
                    </a:solidFill>
                  </a:rPr>
                  <a:t>NFC</a:t>
                </a:r>
              </a:p>
            </p:txBody>
          </p:sp>
        </p:grpSp>
        <p:sp>
          <p:nvSpPr>
            <p:cNvPr id="200" name="Shape 200"/>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sz="1000"/>
                <a:t>NFC Card</a:t>
              </a:r>
            </a:p>
          </p:txBody>
        </p:sp>
      </p:grpSp>
      <p:cxnSp>
        <p:nvCxnSpPr>
          <p:cNvPr id="201" name="Shape 201"/>
          <p:cNvCxnSpPr/>
          <p:nvPr/>
        </p:nvCxnSpPr>
        <p:spPr>
          <a:xfrm rot="10800000">
            <a:off x="2520830" y="3129411"/>
            <a:ext cx="795300" cy="276300"/>
          </a:xfrm>
          <a:prstGeom prst="straightConnector1">
            <a:avLst/>
          </a:prstGeom>
          <a:noFill/>
          <a:ln cap="flat" cmpd="sng" w="19050">
            <a:solidFill>
              <a:schemeClr val="dk2"/>
            </a:solidFill>
            <a:prstDash val="solid"/>
            <a:round/>
            <a:headEnd len="lg" w="lg" type="none"/>
            <a:tailEnd len="lg" w="lg" type="none"/>
          </a:ln>
        </p:spPr>
      </p:cxnSp>
      <p:sp>
        <p:nvSpPr>
          <p:cNvPr id="202" name="Shape 202"/>
          <p:cNvSpPr txBox="1"/>
          <p:nvPr/>
        </p:nvSpPr>
        <p:spPr>
          <a:xfrm>
            <a:off x="1387774" y="2754137"/>
            <a:ext cx="2170799" cy="503099"/>
          </a:xfrm>
          <a:prstGeom prst="rect">
            <a:avLst/>
          </a:prstGeom>
          <a:noFill/>
          <a:ln>
            <a:noFill/>
          </a:ln>
        </p:spPr>
        <p:txBody>
          <a:bodyPr anchorCtr="0" anchor="t" bIns="91425" lIns="91425" rIns="91425" tIns="91425">
            <a:noAutofit/>
          </a:bodyPr>
          <a:lstStyle/>
          <a:p>
            <a:pPr lvl="0" rtl="0">
              <a:spcBef>
                <a:spcPts val="0"/>
              </a:spcBef>
              <a:buNone/>
            </a:pPr>
            <a:r>
              <a:rPr lang="en"/>
              <a:t>Centre management application</a:t>
            </a:r>
          </a:p>
        </p:txBody>
      </p:sp>
      <p:cxnSp>
        <p:nvCxnSpPr>
          <p:cNvPr id="203" name="Shape 203"/>
          <p:cNvCxnSpPr/>
          <p:nvPr/>
        </p:nvCxnSpPr>
        <p:spPr>
          <a:xfrm flipH="1" rot="10800000">
            <a:off x="5227054" y="2798044"/>
            <a:ext cx="452999" cy="276300"/>
          </a:xfrm>
          <a:prstGeom prst="straightConnector1">
            <a:avLst/>
          </a:prstGeom>
          <a:noFill/>
          <a:ln cap="flat" cmpd="sng" w="19050">
            <a:solidFill>
              <a:schemeClr val="dk2"/>
            </a:solidFill>
            <a:prstDash val="solid"/>
            <a:round/>
            <a:headEnd len="lg" w="lg" type="none"/>
            <a:tailEnd len="lg" w="lg" type="none"/>
          </a:ln>
        </p:spPr>
      </p:cxnSp>
      <p:sp>
        <p:nvSpPr>
          <p:cNvPr id="204" name="Shape 204"/>
          <p:cNvSpPr txBox="1"/>
          <p:nvPr/>
        </p:nvSpPr>
        <p:spPr>
          <a:xfrm>
            <a:off x="5682400" y="2569475"/>
            <a:ext cx="2801399" cy="524699"/>
          </a:xfrm>
          <a:prstGeom prst="rect">
            <a:avLst/>
          </a:prstGeom>
          <a:noFill/>
          <a:ln>
            <a:noFill/>
          </a:ln>
        </p:spPr>
        <p:txBody>
          <a:bodyPr anchorCtr="0" anchor="t" bIns="91425" lIns="91425" rIns="91425" tIns="91425">
            <a:noAutofit/>
          </a:bodyPr>
          <a:lstStyle/>
          <a:p>
            <a:pPr lvl="0" rtl="0">
              <a:spcBef>
                <a:spcPts val="0"/>
              </a:spcBef>
              <a:buNone/>
            </a:pPr>
            <a:r>
              <a:rPr b="1" lang="en"/>
              <a:t>Simulator for printing device</a:t>
            </a:r>
            <a:r>
              <a:rPr lang="en"/>
              <a:t> Assign card to contract</a:t>
            </a:r>
          </a:p>
        </p:txBody>
      </p:sp>
      <p:cxnSp>
        <p:nvCxnSpPr>
          <p:cNvPr id="205" name="Shape 205"/>
          <p:cNvCxnSpPr/>
          <p:nvPr/>
        </p:nvCxnSpPr>
        <p:spPr>
          <a:xfrm>
            <a:off x="5260185" y="4974231"/>
            <a:ext cx="1093499" cy="99300"/>
          </a:xfrm>
          <a:prstGeom prst="straightConnector1">
            <a:avLst/>
          </a:prstGeom>
          <a:noFill/>
          <a:ln cap="flat" cmpd="sng" w="19050">
            <a:solidFill>
              <a:schemeClr val="dk2"/>
            </a:solidFill>
            <a:prstDash val="solid"/>
            <a:round/>
            <a:headEnd len="lg" w="lg" type="none"/>
            <a:tailEnd len="lg" w="lg" type="none"/>
          </a:ln>
        </p:spPr>
      </p:cxnSp>
      <p:sp>
        <p:nvSpPr>
          <p:cNvPr id="206" name="Shape 206"/>
          <p:cNvSpPr txBox="1"/>
          <p:nvPr/>
        </p:nvSpPr>
        <p:spPr>
          <a:xfrm>
            <a:off x="6353800" y="4883350"/>
            <a:ext cx="2801399" cy="630899"/>
          </a:xfrm>
          <a:prstGeom prst="rect">
            <a:avLst/>
          </a:prstGeom>
          <a:noFill/>
          <a:ln>
            <a:noFill/>
          </a:ln>
        </p:spPr>
        <p:txBody>
          <a:bodyPr anchorCtr="0" anchor="t" bIns="91425" lIns="91425" rIns="91425" tIns="91425">
            <a:noAutofit/>
          </a:bodyPr>
          <a:lstStyle/>
          <a:p>
            <a:pPr lvl="0" rtl="0">
              <a:spcBef>
                <a:spcPts val="0"/>
              </a:spcBef>
              <a:buNone/>
            </a:pPr>
            <a:r>
              <a:rPr b="1" lang="en"/>
              <a:t>Simulator for checking device</a:t>
            </a:r>
            <a:r>
              <a:rPr lang="en"/>
              <a:t> Check card validation</a:t>
            </a:r>
          </a:p>
        </p:txBody>
      </p:sp>
      <p:sp>
        <p:nvSpPr>
          <p:cNvPr id="207" name="Shape 207"/>
          <p:cNvSpPr txBox="1"/>
          <p:nvPr/>
        </p:nvSpPr>
        <p:spPr>
          <a:xfrm>
            <a:off x="1232900" y="5535068"/>
            <a:ext cx="1867199" cy="397499"/>
          </a:xfrm>
          <a:prstGeom prst="rect">
            <a:avLst/>
          </a:prstGeom>
          <a:noFill/>
          <a:ln>
            <a:noFill/>
          </a:ln>
        </p:spPr>
        <p:txBody>
          <a:bodyPr anchorCtr="0" anchor="t" bIns="91425" lIns="91425" rIns="91425" tIns="91425">
            <a:noAutofit/>
          </a:bodyPr>
          <a:lstStyle/>
          <a:p>
            <a:pPr lvl="0" rtl="0">
              <a:spcBef>
                <a:spcPts val="0"/>
              </a:spcBef>
              <a:buNone/>
            </a:pPr>
            <a:r>
              <a:rPr lang="en"/>
              <a:t>Deliver to customers as Insurance Certificate Card</a:t>
            </a:r>
          </a:p>
        </p:txBody>
      </p:sp>
      <p:cxnSp>
        <p:nvCxnSpPr>
          <p:cNvPr id="208" name="Shape 208"/>
          <p:cNvCxnSpPr>
            <a:stCxn id="197" idx="1"/>
          </p:cNvCxnSpPr>
          <p:nvPr/>
        </p:nvCxnSpPr>
        <p:spPr>
          <a:xfrm flipH="1">
            <a:off x="2786094" y="4917780"/>
            <a:ext cx="529800" cy="630900"/>
          </a:xfrm>
          <a:prstGeom prst="straightConnector1">
            <a:avLst/>
          </a:prstGeom>
          <a:noFill/>
          <a:ln cap="flat" cmpd="sng" w="19050">
            <a:solidFill>
              <a:schemeClr val="dk2"/>
            </a:solidFill>
            <a:prstDash val="solid"/>
            <a:round/>
            <a:headEnd len="lg" w="lg" type="none"/>
            <a:tailEnd len="lg" w="lg" type="none"/>
          </a:ln>
        </p:spPr>
      </p:cxnSp>
      <p:sp>
        <p:nvSpPr>
          <p:cNvPr id="209" name="Shape 20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215" name="Shape 215"/>
          <p:cNvSpPr txBox="1"/>
          <p:nvPr/>
        </p:nvSpPr>
        <p:spPr>
          <a:xfrm>
            <a:off x="1480650" y="5762525"/>
            <a:ext cx="6182699" cy="1020600"/>
          </a:xfrm>
          <a:prstGeom prst="rect">
            <a:avLst/>
          </a:prstGeom>
          <a:noFill/>
          <a:ln>
            <a:noFill/>
          </a:ln>
        </p:spPr>
        <p:txBody>
          <a:bodyPr anchorCtr="0" anchor="ctr" bIns="91425" lIns="91425" rIns="91425" tIns="91425">
            <a:noAutofit/>
          </a:bodyPr>
          <a:lstStyle/>
          <a:p>
            <a:pPr lvl="0" rtl="0" algn="ctr">
              <a:spcBef>
                <a:spcPts val="600"/>
              </a:spcBef>
              <a:spcAft>
                <a:spcPts val="600"/>
              </a:spcAft>
              <a:buNone/>
            </a:pPr>
            <a:r>
              <a:rPr b="1" lang="en" sz="1800">
                <a:solidFill>
                  <a:schemeClr val="dk1"/>
                </a:solidFill>
              </a:rPr>
              <a:t>Sends notifications</a:t>
            </a:r>
            <a:r>
              <a:rPr lang="en" sz="1800">
                <a:solidFill>
                  <a:schemeClr val="dk1"/>
                </a:solidFill>
              </a:rPr>
              <a:t> to customer when contract is nearly expired or expired.</a:t>
            </a:r>
          </a:p>
        </p:txBody>
      </p:sp>
      <p:sp>
        <p:nvSpPr>
          <p:cNvPr id="216" name="Shape 21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217" name="Shape 217"/>
          <p:cNvSpPr/>
          <p:nvPr/>
        </p:nvSpPr>
        <p:spPr>
          <a:xfrm>
            <a:off x="1328750"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pic>
        <p:nvPicPr>
          <p:cNvPr id="218" name="Shape 218"/>
          <p:cNvPicPr preferRelativeResize="0"/>
          <p:nvPr/>
        </p:nvPicPr>
        <p:blipFill>
          <a:blip r:embed="rId3">
            <a:alphaModFix/>
          </a:blip>
          <a:stretch>
            <a:fillRect/>
          </a:stretch>
        </p:blipFill>
        <p:spPr>
          <a:xfrm>
            <a:off x="1826212" y="2304921"/>
            <a:ext cx="503875" cy="399575"/>
          </a:xfrm>
          <a:prstGeom prst="rect">
            <a:avLst/>
          </a:prstGeom>
          <a:noFill/>
          <a:ln>
            <a:noFill/>
          </a:ln>
        </p:spPr>
      </p:pic>
      <p:pic>
        <p:nvPicPr>
          <p:cNvPr id="219" name="Shape 219"/>
          <p:cNvPicPr preferRelativeResize="0"/>
          <p:nvPr/>
        </p:nvPicPr>
        <p:blipFill>
          <a:blip r:embed="rId4">
            <a:alphaModFix/>
          </a:blip>
          <a:stretch>
            <a:fillRect/>
          </a:stretch>
        </p:blipFill>
        <p:spPr>
          <a:xfrm flipH="1">
            <a:off x="1843637" y="3301175"/>
            <a:ext cx="1829614" cy="1684829"/>
          </a:xfrm>
          <a:prstGeom prst="rect">
            <a:avLst/>
          </a:prstGeom>
          <a:noFill/>
          <a:ln>
            <a:noFill/>
          </a:ln>
        </p:spPr>
      </p:pic>
      <p:pic>
        <p:nvPicPr>
          <p:cNvPr id="220" name="Shape 220"/>
          <p:cNvPicPr preferRelativeResize="0"/>
          <p:nvPr/>
        </p:nvPicPr>
        <p:blipFill>
          <a:blip r:embed="rId5">
            <a:alphaModFix/>
          </a:blip>
          <a:stretch>
            <a:fillRect/>
          </a:stretch>
        </p:blipFill>
        <p:spPr>
          <a:xfrm>
            <a:off x="5106723" y="3255607"/>
            <a:ext cx="1771643" cy="1474259"/>
          </a:xfrm>
          <a:prstGeom prst="rect">
            <a:avLst/>
          </a:prstGeom>
          <a:noFill/>
          <a:ln>
            <a:noFill/>
          </a:ln>
        </p:spPr>
      </p:pic>
      <p:sp>
        <p:nvSpPr>
          <p:cNvPr id="221" name="Shape 221"/>
          <p:cNvSpPr/>
          <p:nvPr/>
        </p:nvSpPr>
        <p:spPr>
          <a:xfrm>
            <a:off x="3320173" y="3221145"/>
            <a:ext cx="694800" cy="677399"/>
          </a:xfrm>
          <a:prstGeom prst="star7">
            <a:avLst>
              <a:gd fmla="val 34601" name="adj"/>
              <a:gd fmla="val 102572" name="hf"/>
              <a:gd fmla="val 105210" name="vf"/>
            </a:avLst>
          </a:prstGeom>
          <a:solidFill>
            <a:srgbClr val="E06666"/>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solidFill>
                  <a:srgbClr val="FFFFFF"/>
                </a:solidFill>
              </a:rPr>
              <a:t>1</a:t>
            </a:r>
          </a:p>
        </p:txBody>
      </p:sp>
      <p:sp>
        <p:nvSpPr>
          <p:cNvPr id="222" name="Shape 222"/>
          <p:cNvSpPr/>
          <p:nvPr/>
        </p:nvSpPr>
        <p:spPr>
          <a:xfrm>
            <a:off x="6605560" y="3118625"/>
            <a:ext cx="694800" cy="677399"/>
          </a:xfrm>
          <a:prstGeom prst="star7">
            <a:avLst>
              <a:gd fmla="val 34601" name="adj"/>
              <a:gd fmla="val 102572" name="hf"/>
              <a:gd fmla="val 105210" name="vf"/>
            </a:avLst>
          </a:prstGeom>
          <a:solidFill>
            <a:srgbClr val="E06666"/>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solidFill>
                  <a:srgbClr val="FFFFFF"/>
                </a:solidFill>
              </a:rPr>
              <a:t>1</a:t>
            </a:r>
          </a:p>
        </p:txBody>
      </p:sp>
      <p:sp>
        <p:nvSpPr>
          <p:cNvPr id="223" name="Shape 223"/>
          <p:cNvSpPr txBox="1"/>
          <p:nvPr/>
        </p:nvSpPr>
        <p:spPr>
          <a:xfrm>
            <a:off x="1934774" y="4949539"/>
            <a:ext cx="1738500" cy="362400"/>
          </a:xfrm>
          <a:prstGeom prst="rect">
            <a:avLst/>
          </a:prstGeom>
          <a:noFill/>
          <a:ln>
            <a:noFill/>
          </a:ln>
        </p:spPr>
        <p:txBody>
          <a:bodyPr anchorCtr="0" anchor="t" bIns="91425" lIns="91425" rIns="91425" tIns="91425">
            <a:noAutofit/>
          </a:bodyPr>
          <a:lstStyle/>
          <a:p>
            <a:pPr lvl="0" rtl="0" algn="ctr">
              <a:spcBef>
                <a:spcPts val="0"/>
              </a:spcBef>
              <a:buNone/>
            </a:pPr>
            <a:r>
              <a:rPr lang="en" sz="3000"/>
              <a:t>Web</a:t>
            </a:r>
          </a:p>
        </p:txBody>
      </p:sp>
      <p:sp>
        <p:nvSpPr>
          <p:cNvPr id="224" name="Shape 224"/>
          <p:cNvSpPr txBox="1"/>
          <p:nvPr/>
        </p:nvSpPr>
        <p:spPr>
          <a:xfrm>
            <a:off x="5123290" y="4986005"/>
            <a:ext cx="1738500" cy="362400"/>
          </a:xfrm>
          <a:prstGeom prst="rect">
            <a:avLst/>
          </a:prstGeom>
          <a:noFill/>
          <a:ln>
            <a:noFill/>
          </a:ln>
        </p:spPr>
        <p:txBody>
          <a:bodyPr anchorCtr="0" anchor="t" bIns="91425" lIns="91425" rIns="91425" tIns="91425">
            <a:noAutofit/>
          </a:bodyPr>
          <a:lstStyle/>
          <a:p>
            <a:pPr lvl="0" rtl="0" algn="ctr">
              <a:spcBef>
                <a:spcPts val="0"/>
              </a:spcBef>
              <a:buNone/>
            </a:pPr>
            <a:r>
              <a:rPr lang="en" sz="3000"/>
              <a:t>Email</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sp>
        <p:nvSpPr>
          <p:cNvPr id="229" name="Shape 229"/>
          <p:cNvSpPr/>
          <p:nvPr/>
        </p:nvSpPr>
        <p:spPr>
          <a:xfrm>
            <a:off x="7105400" y="4506562"/>
            <a:ext cx="1726800" cy="1651799"/>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30" name="Shape 230"/>
          <p:cNvSpPr/>
          <p:nvPr/>
        </p:nvSpPr>
        <p:spPr>
          <a:xfrm>
            <a:off x="7069425" y="2563500"/>
            <a:ext cx="1726800" cy="1651799"/>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31" name="Shape 231"/>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232" name="Shape 232"/>
          <p:cNvSpPr txBox="1"/>
          <p:nvPr/>
        </p:nvSpPr>
        <p:spPr>
          <a:xfrm>
            <a:off x="1480650" y="5762525"/>
            <a:ext cx="6182699" cy="1020600"/>
          </a:xfrm>
          <a:prstGeom prst="rect">
            <a:avLst/>
          </a:prstGeom>
          <a:noFill/>
          <a:ln>
            <a:noFill/>
          </a:ln>
        </p:spPr>
        <p:txBody>
          <a:bodyPr anchorCtr="0" anchor="ctr" bIns="91425" lIns="91425" rIns="91425" tIns="91425">
            <a:noAutofit/>
          </a:bodyPr>
          <a:lstStyle/>
          <a:p>
            <a:pPr lvl="0" rtl="0" algn="ctr">
              <a:spcBef>
                <a:spcPts val="600"/>
              </a:spcBef>
              <a:spcAft>
                <a:spcPts val="600"/>
              </a:spcAft>
              <a:buNone/>
            </a:pPr>
            <a:r>
              <a:rPr lang="en" sz="1800">
                <a:solidFill>
                  <a:schemeClr val="dk1"/>
                </a:solidFill>
              </a:rPr>
              <a:t>Provides mechanism to </a:t>
            </a:r>
            <a:r>
              <a:rPr b="1" lang="en" sz="1800">
                <a:solidFill>
                  <a:schemeClr val="dk1"/>
                </a:solidFill>
              </a:rPr>
              <a:t>renew contracts</a:t>
            </a:r>
            <a:r>
              <a:rPr lang="en" sz="1800">
                <a:solidFill>
                  <a:schemeClr val="dk1"/>
                </a:solidFill>
              </a:rPr>
              <a:t>.</a:t>
            </a:r>
          </a:p>
        </p:txBody>
      </p:sp>
      <p:sp>
        <p:nvSpPr>
          <p:cNvPr id="233" name="Shape 23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234" name="Shape 234"/>
          <p:cNvSpPr/>
          <p:nvPr/>
        </p:nvSpPr>
        <p:spPr>
          <a:xfrm>
            <a:off x="1328750"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sp>
        <p:nvSpPr>
          <p:cNvPr id="235" name="Shape 235"/>
          <p:cNvSpPr/>
          <p:nvPr/>
        </p:nvSpPr>
        <p:spPr>
          <a:xfrm>
            <a:off x="3163837"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2</a:t>
            </a:r>
          </a:p>
        </p:txBody>
      </p:sp>
      <p:pic>
        <p:nvPicPr>
          <p:cNvPr id="236" name="Shape 236"/>
          <p:cNvPicPr preferRelativeResize="0"/>
          <p:nvPr/>
        </p:nvPicPr>
        <p:blipFill>
          <a:blip r:embed="rId3">
            <a:alphaModFix/>
          </a:blip>
          <a:stretch>
            <a:fillRect/>
          </a:stretch>
        </p:blipFill>
        <p:spPr>
          <a:xfrm>
            <a:off x="1826212" y="2304921"/>
            <a:ext cx="503875" cy="399575"/>
          </a:xfrm>
          <a:prstGeom prst="rect">
            <a:avLst/>
          </a:prstGeom>
          <a:noFill/>
          <a:ln>
            <a:noFill/>
          </a:ln>
        </p:spPr>
      </p:pic>
      <p:pic>
        <p:nvPicPr>
          <p:cNvPr id="237" name="Shape 237"/>
          <p:cNvPicPr preferRelativeResize="0"/>
          <p:nvPr/>
        </p:nvPicPr>
        <p:blipFill>
          <a:blip r:embed="rId3">
            <a:alphaModFix/>
          </a:blip>
          <a:stretch>
            <a:fillRect/>
          </a:stretch>
        </p:blipFill>
        <p:spPr>
          <a:xfrm>
            <a:off x="3661300" y="2304921"/>
            <a:ext cx="503875" cy="399575"/>
          </a:xfrm>
          <a:prstGeom prst="rect">
            <a:avLst/>
          </a:prstGeom>
          <a:noFill/>
          <a:ln>
            <a:noFill/>
          </a:ln>
        </p:spPr>
      </p:pic>
      <p:pic>
        <p:nvPicPr>
          <p:cNvPr id="238" name="Shape 238"/>
          <p:cNvPicPr preferRelativeResize="0"/>
          <p:nvPr/>
        </p:nvPicPr>
        <p:blipFill rotWithShape="1">
          <a:blip r:embed="rId4">
            <a:alphaModFix amt="30000"/>
          </a:blip>
          <a:srcRect b="0" l="0" r="0" t="51102"/>
          <a:stretch/>
        </p:blipFill>
        <p:spPr>
          <a:xfrm>
            <a:off x="4806038" y="2575587"/>
            <a:ext cx="1655122" cy="1028918"/>
          </a:xfrm>
          <a:prstGeom prst="rect">
            <a:avLst/>
          </a:prstGeom>
          <a:noFill/>
          <a:ln>
            <a:noFill/>
          </a:ln>
        </p:spPr>
      </p:pic>
      <p:pic>
        <p:nvPicPr>
          <p:cNvPr id="239" name="Shape 239"/>
          <p:cNvPicPr preferRelativeResize="0"/>
          <p:nvPr/>
        </p:nvPicPr>
        <p:blipFill>
          <a:blip r:embed="rId4">
            <a:alphaModFix/>
          </a:blip>
          <a:stretch>
            <a:fillRect/>
          </a:stretch>
        </p:blipFill>
        <p:spPr>
          <a:xfrm>
            <a:off x="4806038" y="3604505"/>
            <a:ext cx="1655122" cy="2104257"/>
          </a:xfrm>
          <a:prstGeom prst="rect">
            <a:avLst/>
          </a:prstGeom>
          <a:noFill/>
          <a:ln>
            <a:noFill/>
          </a:ln>
        </p:spPr>
      </p:pic>
      <p:pic>
        <p:nvPicPr>
          <p:cNvPr id="240" name="Shape 240"/>
          <p:cNvPicPr preferRelativeResize="0"/>
          <p:nvPr/>
        </p:nvPicPr>
        <p:blipFill>
          <a:blip r:embed="rId5">
            <a:alphaModFix/>
          </a:blip>
          <a:stretch>
            <a:fillRect/>
          </a:stretch>
        </p:blipFill>
        <p:spPr>
          <a:xfrm>
            <a:off x="4938639" y="3376662"/>
            <a:ext cx="545441" cy="545441"/>
          </a:xfrm>
          <a:prstGeom prst="rect">
            <a:avLst/>
          </a:prstGeom>
          <a:noFill/>
          <a:ln>
            <a:noFill/>
          </a:ln>
        </p:spPr>
      </p:pic>
      <p:pic>
        <p:nvPicPr>
          <p:cNvPr id="241" name="Shape 241"/>
          <p:cNvPicPr preferRelativeResize="0"/>
          <p:nvPr/>
        </p:nvPicPr>
        <p:blipFill>
          <a:blip r:embed="rId5">
            <a:alphaModFix/>
          </a:blip>
          <a:stretch>
            <a:fillRect/>
          </a:stretch>
        </p:blipFill>
        <p:spPr>
          <a:xfrm>
            <a:off x="5915721" y="3376651"/>
            <a:ext cx="545441" cy="545441"/>
          </a:xfrm>
          <a:prstGeom prst="rect">
            <a:avLst/>
          </a:prstGeom>
          <a:noFill/>
          <a:ln>
            <a:noFill/>
          </a:ln>
        </p:spPr>
      </p:pic>
      <p:pic>
        <p:nvPicPr>
          <p:cNvPr id="242" name="Shape 242"/>
          <p:cNvPicPr preferRelativeResize="0"/>
          <p:nvPr/>
        </p:nvPicPr>
        <p:blipFill>
          <a:blip r:embed="rId4">
            <a:alphaModFix/>
          </a:blip>
          <a:stretch>
            <a:fillRect/>
          </a:stretch>
        </p:blipFill>
        <p:spPr>
          <a:xfrm>
            <a:off x="1317055" y="3073259"/>
            <a:ext cx="1655122" cy="2104257"/>
          </a:xfrm>
          <a:prstGeom prst="rect">
            <a:avLst/>
          </a:prstGeom>
          <a:noFill/>
          <a:ln>
            <a:noFill/>
          </a:ln>
        </p:spPr>
      </p:pic>
      <p:sp>
        <p:nvSpPr>
          <p:cNvPr id="243" name="Shape 243"/>
          <p:cNvSpPr/>
          <p:nvPr/>
        </p:nvSpPr>
        <p:spPr>
          <a:xfrm>
            <a:off x="3267600" y="3998625"/>
            <a:ext cx="1357199" cy="287100"/>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44" name="Shape 244"/>
          <p:cNvSpPr txBox="1"/>
          <p:nvPr/>
        </p:nvSpPr>
        <p:spPr>
          <a:xfrm>
            <a:off x="3358200" y="3591775"/>
            <a:ext cx="1175999" cy="545399"/>
          </a:xfrm>
          <a:prstGeom prst="rect">
            <a:avLst/>
          </a:prstGeom>
          <a:noFill/>
          <a:ln>
            <a:noFill/>
          </a:ln>
        </p:spPr>
        <p:txBody>
          <a:bodyPr anchorCtr="0" anchor="t" bIns="91425" lIns="91425" rIns="91425" tIns="91425">
            <a:noAutofit/>
          </a:bodyPr>
          <a:lstStyle/>
          <a:p>
            <a:pPr lvl="0" rtl="0" algn="ctr">
              <a:spcBef>
                <a:spcPts val="0"/>
              </a:spcBef>
              <a:buNone/>
            </a:pPr>
            <a:r>
              <a:rPr b="1" lang="en" sz="2400"/>
              <a:t>Renew</a:t>
            </a:r>
          </a:p>
        </p:txBody>
      </p:sp>
      <p:pic>
        <p:nvPicPr>
          <p:cNvPr id="245" name="Shape 245"/>
          <p:cNvPicPr preferRelativeResize="0"/>
          <p:nvPr/>
        </p:nvPicPr>
        <p:blipFill>
          <a:blip r:embed="rId3">
            <a:alphaModFix/>
          </a:blip>
          <a:stretch>
            <a:fillRect/>
          </a:stretch>
        </p:blipFill>
        <p:spPr>
          <a:xfrm>
            <a:off x="6148085" y="5059737"/>
            <a:ext cx="687815" cy="545441"/>
          </a:xfrm>
          <a:prstGeom prst="rect">
            <a:avLst/>
          </a:prstGeom>
          <a:noFill/>
          <a:ln>
            <a:noFill/>
          </a:ln>
        </p:spPr>
      </p:pic>
      <p:pic>
        <p:nvPicPr>
          <p:cNvPr id="246" name="Shape 246"/>
          <p:cNvPicPr preferRelativeResize="0"/>
          <p:nvPr/>
        </p:nvPicPr>
        <p:blipFill rotWithShape="1">
          <a:blip r:embed="rId6">
            <a:alphaModFix/>
          </a:blip>
          <a:srcRect b="16827" l="59974" r="9826" t="15782"/>
          <a:stretch/>
        </p:blipFill>
        <p:spPr>
          <a:xfrm>
            <a:off x="7380800" y="2688321"/>
            <a:ext cx="1176000" cy="1091728"/>
          </a:xfrm>
          <a:prstGeom prst="rect">
            <a:avLst/>
          </a:prstGeom>
          <a:noFill/>
          <a:ln>
            <a:noFill/>
          </a:ln>
        </p:spPr>
      </p:pic>
      <p:pic>
        <p:nvPicPr>
          <p:cNvPr id="247" name="Shape 247"/>
          <p:cNvPicPr preferRelativeResize="0"/>
          <p:nvPr/>
        </p:nvPicPr>
        <p:blipFill>
          <a:blip r:embed="rId7">
            <a:alphaModFix/>
          </a:blip>
          <a:stretch>
            <a:fillRect/>
          </a:stretch>
        </p:blipFill>
        <p:spPr>
          <a:xfrm>
            <a:off x="7380800" y="4697183"/>
            <a:ext cx="1175999" cy="907987"/>
          </a:xfrm>
          <a:prstGeom prst="rect">
            <a:avLst/>
          </a:prstGeom>
          <a:noFill/>
          <a:ln>
            <a:noFill/>
          </a:ln>
        </p:spPr>
      </p:pic>
      <p:sp>
        <p:nvSpPr>
          <p:cNvPr id="248" name="Shape 248"/>
          <p:cNvSpPr txBox="1"/>
          <p:nvPr/>
        </p:nvSpPr>
        <p:spPr>
          <a:xfrm>
            <a:off x="7141250" y="3793675"/>
            <a:ext cx="1655099" cy="343500"/>
          </a:xfrm>
          <a:prstGeom prst="rect">
            <a:avLst/>
          </a:prstGeom>
          <a:noFill/>
          <a:ln>
            <a:noFill/>
          </a:ln>
        </p:spPr>
        <p:txBody>
          <a:bodyPr anchorCtr="0" anchor="t" bIns="91425" lIns="91425" rIns="91425" tIns="91425">
            <a:noAutofit/>
          </a:bodyPr>
          <a:lstStyle/>
          <a:p>
            <a:pPr algn="ctr">
              <a:spcBef>
                <a:spcPts val="0"/>
              </a:spcBef>
              <a:buNone/>
            </a:pPr>
            <a:r>
              <a:rPr b="1" lang="en"/>
              <a:t>PayPal payment</a:t>
            </a:r>
          </a:p>
        </p:txBody>
      </p:sp>
      <p:sp>
        <p:nvSpPr>
          <p:cNvPr id="249" name="Shape 249"/>
          <p:cNvSpPr txBox="1"/>
          <p:nvPr/>
        </p:nvSpPr>
        <p:spPr>
          <a:xfrm>
            <a:off x="7228850" y="5605175"/>
            <a:ext cx="1479899" cy="343500"/>
          </a:xfrm>
          <a:prstGeom prst="rect">
            <a:avLst/>
          </a:prstGeom>
          <a:noFill/>
          <a:ln>
            <a:noFill/>
          </a:ln>
        </p:spPr>
        <p:txBody>
          <a:bodyPr anchorCtr="0" anchor="t" bIns="91425" lIns="91425" rIns="91425" tIns="91425">
            <a:noAutofit/>
          </a:bodyPr>
          <a:lstStyle/>
          <a:p>
            <a:pPr lvl="0" rtl="0" algn="ctr">
              <a:spcBef>
                <a:spcPts val="0"/>
              </a:spcBef>
              <a:buNone/>
            </a:pPr>
            <a:r>
              <a:rPr b="1" lang="en"/>
              <a:t>Direct payment</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255" name="Shape 255"/>
          <p:cNvSpPr txBox="1"/>
          <p:nvPr/>
        </p:nvSpPr>
        <p:spPr>
          <a:xfrm>
            <a:off x="1480650" y="5762525"/>
            <a:ext cx="6182699" cy="1020600"/>
          </a:xfrm>
          <a:prstGeom prst="rect">
            <a:avLst/>
          </a:prstGeom>
          <a:noFill/>
          <a:ln>
            <a:noFill/>
          </a:ln>
        </p:spPr>
        <p:txBody>
          <a:bodyPr anchorCtr="0" anchor="ctr" bIns="91425" lIns="91425" rIns="91425" tIns="91425">
            <a:noAutofit/>
          </a:bodyPr>
          <a:lstStyle/>
          <a:p>
            <a:pPr lvl="0" rtl="0" algn="ctr">
              <a:spcBef>
                <a:spcPts val="600"/>
              </a:spcBef>
              <a:spcAft>
                <a:spcPts val="600"/>
              </a:spcAft>
              <a:buNone/>
            </a:pPr>
            <a:r>
              <a:rPr lang="en" sz="1800">
                <a:solidFill>
                  <a:schemeClr val="dk1"/>
                </a:solidFill>
              </a:rPr>
              <a:t>Provides </a:t>
            </a:r>
            <a:r>
              <a:rPr b="1" lang="en" sz="1800">
                <a:solidFill>
                  <a:schemeClr val="dk1"/>
                </a:solidFill>
              </a:rPr>
              <a:t>management system for claim/compensation requests</a:t>
            </a:r>
            <a:r>
              <a:rPr lang="en" sz="1800">
                <a:solidFill>
                  <a:schemeClr val="dk1"/>
                </a:solidFill>
              </a:rPr>
              <a:t> from customer</a:t>
            </a:r>
          </a:p>
        </p:txBody>
      </p:sp>
      <p:sp>
        <p:nvSpPr>
          <p:cNvPr id="256" name="Shape 25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257" name="Shape 257"/>
          <p:cNvSpPr/>
          <p:nvPr/>
        </p:nvSpPr>
        <p:spPr>
          <a:xfrm>
            <a:off x="1328750"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sp>
        <p:nvSpPr>
          <p:cNvPr id="258" name="Shape 258"/>
          <p:cNvSpPr/>
          <p:nvPr/>
        </p:nvSpPr>
        <p:spPr>
          <a:xfrm>
            <a:off x="3163837"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2</a:t>
            </a:r>
          </a:p>
        </p:txBody>
      </p:sp>
      <p:sp>
        <p:nvSpPr>
          <p:cNvPr id="259" name="Shape 259"/>
          <p:cNvSpPr/>
          <p:nvPr/>
        </p:nvSpPr>
        <p:spPr>
          <a:xfrm>
            <a:off x="4998937"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3</a:t>
            </a:r>
          </a:p>
        </p:txBody>
      </p:sp>
      <p:pic>
        <p:nvPicPr>
          <p:cNvPr id="260" name="Shape 260"/>
          <p:cNvPicPr preferRelativeResize="0"/>
          <p:nvPr/>
        </p:nvPicPr>
        <p:blipFill>
          <a:blip r:embed="rId3">
            <a:alphaModFix/>
          </a:blip>
          <a:stretch>
            <a:fillRect/>
          </a:stretch>
        </p:blipFill>
        <p:spPr>
          <a:xfrm>
            <a:off x="1826212" y="2304921"/>
            <a:ext cx="503875" cy="399575"/>
          </a:xfrm>
          <a:prstGeom prst="rect">
            <a:avLst/>
          </a:prstGeom>
          <a:noFill/>
          <a:ln>
            <a:noFill/>
          </a:ln>
        </p:spPr>
      </p:pic>
      <p:pic>
        <p:nvPicPr>
          <p:cNvPr id="261" name="Shape 261"/>
          <p:cNvPicPr preferRelativeResize="0"/>
          <p:nvPr/>
        </p:nvPicPr>
        <p:blipFill>
          <a:blip r:embed="rId3">
            <a:alphaModFix/>
          </a:blip>
          <a:stretch>
            <a:fillRect/>
          </a:stretch>
        </p:blipFill>
        <p:spPr>
          <a:xfrm>
            <a:off x="3661300" y="2304921"/>
            <a:ext cx="503875" cy="399575"/>
          </a:xfrm>
          <a:prstGeom prst="rect">
            <a:avLst/>
          </a:prstGeom>
          <a:noFill/>
          <a:ln>
            <a:noFill/>
          </a:ln>
        </p:spPr>
      </p:pic>
      <p:pic>
        <p:nvPicPr>
          <p:cNvPr id="262" name="Shape 262"/>
          <p:cNvPicPr preferRelativeResize="0"/>
          <p:nvPr/>
        </p:nvPicPr>
        <p:blipFill>
          <a:blip r:embed="rId3">
            <a:alphaModFix/>
          </a:blip>
          <a:stretch>
            <a:fillRect/>
          </a:stretch>
        </p:blipFill>
        <p:spPr>
          <a:xfrm>
            <a:off x="5496400" y="2304933"/>
            <a:ext cx="503875" cy="399575"/>
          </a:xfrm>
          <a:prstGeom prst="rect">
            <a:avLst/>
          </a:prstGeom>
          <a:noFill/>
          <a:ln>
            <a:noFill/>
          </a:ln>
        </p:spPr>
      </p:pic>
      <p:pic>
        <p:nvPicPr>
          <p:cNvPr id="263" name="Shape 263"/>
          <p:cNvPicPr preferRelativeResize="0"/>
          <p:nvPr/>
        </p:nvPicPr>
        <p:blipFill>
          <a:blip r:embed="rId4">
            <a:alphaModFix/>
          </a:blip>
          <a:stretch>
            <a:fillRect/>
          </a:stretch>
        </p:blipFill>
        <p:spPr>
          <a:xfrm flipH="1">
            <a:off x="3752910" y="3538494"/>
            <a:ext cx="1584737" cy="1459331"/>
          </a:xfrm>
          <a:prstGeom prst="rect">
            <a:avLst/>
          </a:prstGeom>
          <a:noFill/>
          <a:ln>
            <a:noFill/>
          </a:ln>
        </p:spPr>
      </p:pic>
      <p:sp>
        <p:nvSpPr>
          <p:cNvPr id="264" name="Shape 264"/>
          <p:cNvSpPr/>
          <p:nvPr/>
        </p:nvSpPr>
        <p:spPr>
          <a:xfrm>
            <a:off x="5031826" y="3469176"/>
            <a:ext cx="601799" cy="586800"/>
          </a:xfrm>
          <a:prstGeom prst="star7">
            <a:avLst>
              <a:gd fmla="val 34601" name="adj"/>
              <a:gd fmla="val 102572" name="hf"/>
              <a:gd fmla="val 105210" name="vf"/>
            </a:avLst>
          </a:prstGeom>
          <a:solidFill>
            <a:srgbClr val="E06666"/>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solidFill>
                  <a:srgbClr val="FFFFFF"/>
                </a:solidFill>
              </a:rPr>
              <a:t>1</a:t>
            </a:r>
          </a:p>
        </p:txBody>
      </p:sp>
      <p:cxnSp>
        <p:nvCxnSpPr>
          <p:cNvPr id="265" name="Shape 265"/>
          <p:cNvCxnSpPr/>
          <p:nvPr/>
        </p:nvCxnSpPr>
        <p:spPr>
          <a:xfrm flipH="1" rot="10800000">
            <a:off x="1599100" y="4343775"/>
            <a:ext cx="2153999" cy="41399"/>
          </a:xfrm>
          <a:prstGeom prst="straightConnector1">
            <a:avLst/>
          </a:prstGeom>
          <a:noFill/>
          <a:ln cap="flat" cmpd="sng" w="38100">
            <a:solidFill>
              <a:schemeClr val="dk2"/>
            </a:solidFill>
            <a:prstDash val="solid"/>
            <a:round/>
            <a:headEnd len="lg" w="lg" type="none"/>
            <a:tailEnd len="lg" w="lg" type="triangle"/>
          </a:ln>
        </p:spPr>
      </p:cxnSp>
      <p:sp>
        <p:nvSpPr>
          <p:cNvPr id="266" name="Shape 266"/>
          <p:cNvSpPr txBox="1"/>
          <p:nvPr/>
        </p:nvSpPr>
        <p:spPr>
          <a:xfrm>
            <a:off x="1288400" y="3538498"/>
            <a:ext cx="2478600" cy="775799"/>
          </a:xfrm>
          <a:prstGeom prst="rect">
            <a:avLst/>
          </a:prstGeom>
          <a:noFill/>
          <a:ln>
            <a:noFill/>
          </a:ln>
        </p:spPr>
        <p:txBody>
          <a:bodyPr anchorCtr="0" anchor="t" bIns="91425" lIns="91425" rIns="91425" tIns="91425">
            <a:noAutofit/>
          </a:bodyPr>
          <a:lstStyle/>
          <a:p>
            <a:pPr algn="ctr">
              <a:spcBef>
                <a:spcPts val="0"/>
              </a:spcBef>
              <a:buNone/>
            </a:pPr>
            <a:r>
              <a:rPr b="1" lang="en" sz="1800"/>
              <a:t>Send compensation request</a:t>
            </a:r>
          </a:p>
        </p:txBody>
      </p:sp>
      <p:sp>
        <p:nvSpPr>
          <p:cNvPr id="267" name="Shape 267"/>
          <p:cNvSpPr txBox="1"/>
          <p:nvPr/>
        </p:nvSpPr>
        <p:spPr>
          <a:xfrm>
            <a:off x="5337650" y="3591773"/>
            <a:ext cx="2478600" cy="775799"/>
          </a:xfrm>
          <a:prstGeom prst="rect">
            <a:avLst/>
          </a:prstGeom>
          <a:noFill/>
          <a:ln>
            <a:noFill/>
          </a:ln>
        </p:spPr>
        <p:txBody>
          <a:bodyPr anchorCtr="0" anchor="t" bIns="91425" lIns="91425" rIns="91425" tIns="91425">
            <a:noAutofit/>
          </a:bodyPr>
          <a:lstStyle/>
          <a:p>
            <a:pPr lvl="0" rtl="0" algn="ctr">
              <a:spcBef>
                <a:spcPts val="0"/>
              </a:spcBef>
              <a:buNone/>
            </a:pPr>
            <a:r>
              <a:rPr b="1" lang="en" sz="1800"/>
              <a:t>Resolve compensation</a:t>
            </a:r>
          </a:p>
        </p:txBody>
      </p:sp>
      <p:cxnSp>
        <p:nvCxnSpPr>
          <p:cNvPr id="268" name="Shape 268"/>
          <p:cNvCxnSpPr/>
          <p:nvPr/>
        </p:nvCxnSpPr>
        <p:spPr>
          <a:xfrm rot="10800000">
            <a:off x="5357949" y="4418125"/>
            <a:ext cx="2241900" cy="0"/>
          </a:xfrm>
          <a:prstGeom prst="straightConnector1">
            <a:avLst/>
          </a:prstGeom>
          <a:noFill/>
          <a:ln cap="flat" cmpd="sng" w="38100">
            <a:solidFill>
              <a:schemeClr val="dk2"/>
            </a:solidFill>
            <a:prstDash val="solid"/>
            <a:round/>
            <a:headEnd len="lg" w="lg" type="none"/>
            <a:tailEnd len="lg" w="lg" type="triangle"/>
          </a:ln>
        </p:spPr>
      </p:cxnSp>
      <p:pic>
        <p:nvPicPr>
          <p:cNvPr id="269" name="Shape 269"/>
          <p:cNvPicPr preferRelativeResize="0"/>
          <p:nvPr/>
        </p:nvPicPr>
        <p:blipFill>
          <a:blip r:embed="rId5">
            <a:alphaModFix/>
          </a:blip>
          <a:stretch>
            <a:fillRect/>
          </a:stretch>
        </p:blipFill>
        <p:spPr>
          <a:xfrm>
            <a:off x="329050" y="3757850"/>
            <a:ext cx="1020600" cy="1020600"/>
          </a:xfrm>
          <a:prstGeom prst="rect">
            <a:avLst/>
          </a:prstGeom>
          <a:noFill/>
          <a:ln>
            <a:noFill/>
          </a:ln>
        </p:spPr>
      </p:pic>
      <p:pic>
        <p:nvPicPr>
          <p:cNvPr id="270" name="Shape 270"/>
          <p:cNvPicPr preferRelativeResize="0"/>
          <p:nvPr/>
        </p:nvPicPr>
        <p:blipFill>
          <a:blip r:embed="rId6">
            <a:alphaModFix/>
          </a:blip>
          <a:stretch>
            <a:fillRect/>
          </a:stretch>
        </p:blipFill>
        <p:spPr>
          <a:xfrm>
            <a:off x="7816250" y="3757850"/>
            <a:ext cx="1020600" cy="1020600"/>
          </a:xfrm>
          <a:prstGeom prst="rect">
            <a:avLst/>
          </a:prstGeom>
          <a:noFill/>
          <a:ln>
            <a:noFill/>
          </a:ln>
        </p:spPr>
      </p:pic>
      <p:sp>
        <p:nvSpPr>
          <p:cNvPr id="271" name="Shape 271"/>
          <p:cNvSpPr txBox="1"/>
          <p:nvPr/>
        </p:nvSpPr>
        <p:spPr>
          <a:xfrm>
            <a:off x="162100" y="4929200"/>
            <a:ext cx="1354499" cy="586800"/>
          </a:xfrm>
          <a:prstGeom prst="rect">
            <a:avLst/>
          </a:prstGeom>
          <a:noFill/>
          <a:ln>
            <a:noFill/>
          </a:ln>
        </p:spPr>
        <p:txBody>
          <a:bodyPr anchorCtr="0" anchor="t" bIns="91425" lIns="91425" rIns="91425" tIns="91425">
            <a:noAutofit/>
          </a:bodyPr>
          <a:lstStyle/>
          <a:p>
            <a:pPr algn="ctr">
              <a:spcBef>
                <a:spcPts val="0"/>
              </a:spcBef>
              <a:buNone/>
            </a:pPr>
            <a:r>
              <a:rPr b="1" lang="en" sz="1800"/>
              <a:t>Customer</a:t>
            </a:r>
          </a:p>
        </p:txBody>
      </p:sp>
      <p:sp>
        <p:nvSpPr>
          <p:cNvPr id="272" name="Shape 272"/>
          <p:cNvSpPr txBox="1"/>
          <p:nvPr/>
        </p:nvSpPr>
        <p:spPr>
          <a:xfrm>
            <a:off x="7649300" y="4850800"/>
            <a:ext cx="1354499" cy="586800"/>
          </a:xfrm>
          <a:prstGeom prst="rect">
            <a:avLst/>
          </a:prstGeom>
          <a:noFill/>
          <a:ln>
            <a:noFill/>
          </a:ln>
        </p:spPr>
        <p:txBody>
          <a:bodyPr anchorCtr="0" anchor="t" bIns="91425" lIns="91425" rIns="91425" tIns="91425">
            <a:noAutofit/>
          </a:bodyPr>
          <a:lstStyle/>
          <a:p>
            <a:pPr lvl="0" rtl="0" algn="ctr">
              <a:spcBef>
                <a:spcPts val="0"/>
              </a:spcBef>
              <a:buNone/>
            </a:pPr>
            <a:r>
              <a:rPr b="1" lang="en" sz="1800"/>
              <a:t>Staff</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sp>
        <p:nvSpPr>
          <p:cNvPr id="277" name="Shape 27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278" name="Shape 278"/>
          <p:cNvSpPr/>
          <p:nvPr/>
        </p:nvSpPr>
        <p:spPr>
          <a:xfrm>
            <a:off x="1328750"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sp>
        <p:nvSpPr>
          <p:cNvPr id="279" name="Shape 279"/>
          <p:cNvSpPr/>
          <p:nvPr/>
        </p:nvSpPr>
        <p:spPr>
          <a:xfrm>
            <a:off x="3163837"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2</a:t>
            </a:r>
          </a:p>
        </p:txBody>
      </p:sp>
      <p:sp>
        <p:nvSpPr>
          <p:cNvPr id="280" name="Shape 280"/>
          <p:cNvSpPr/>
          <p:nvPr/>
        </p:nvSpPr>
        <p:spPr>
          <a:xfrm>
            <a:off x="4998937"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3</a:t>
            </a:r>
          </a:p>
        </p:txBody>
      </p:sp>
      <p:sp>
        <p:nvSpPr>
          <p:cNvPr id="281" name="Shape 281"/>
          <p:cNvSpPr/>
          <p:nvPr/>
        </p:nvSpPr>
        <p:spPr>
          <a:xfrm>
            <a:off x="6834037"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4</a:t>
            </a:r>
          </a:p>
        </p:txBody>
      </p:sp>
      <p:pic>
        <p:nvPicPr>
          <p:cNvPr id="282" name="Shape 282"/>
          <p:cNvPicPr preferRelativeResize="0"/>
          <p:nvPr/>
        </p:nvPicPr>
        <p:blipFill>
          <a:blip r:embed="rId3">
            <a:alphaModFix/>
          </a:blip>
          <a:stretch>
            <a:fillRect/>
          </a:stretch>
        </p:blipFill>
        <p:spPr>
          <a:xfrm>
            <a:off x="1826212" y="2304921"/>
            <a:ext cx="503875" cy="399575"/>
          </a:xfrm>
          <a:prstGeom prst="rect">
            <a:avLst/>
          </a:prstGeom>
          <a:noFill/>
          <a:ln>
            <a:noFill/>
          </a:ln>
        </p:spPr>
      </p:pic>
      <p:sp>
        <p:nvSpPr>
          <p:cNvPr id="283" name="Shape 283"/>
          <p:cNvSpPr txBox="1"/>
          <p:nvPr/>
        </p:nvSpPr>
        <p:spPr>
          <a:xfrm>
            <a:off x="863999" y="5720175"/>
            <a:ext cx="7415999" cy="1020600"/>
          </a:xfrm>
          <a:prstGeom prst="rect">
            <a:avLst/>
          </a:prstGeom>
          <a:noFill/>
          <a:ln>
            <a:noFill/>
          </a:ln>
        </p:spPr>
        <p:txBody>
          <a:bodyPr anchorCtr="0" anchor="ctr" bIns="91425" lIns="91425" rIns="91425" tIns="91425">
            <a:noAutofit/>
          </a:bodyPr>
          <a:lstStyle/>
          <a:p>
            <a:pPr lvl="0" rtl="0" algn="ctr">
              <a:spcBef>
                <a:spcPts val="600"/>
              </a:spcBef>
              <a:spcAft>
                <a:spcPts val="600"/>
              </a:spcAft>
              <a:buNone/>
            </a:pPr>
            <a:r>
              <a:rPr lang="en" sz="1800">
                <a:solidFill>
                  <a:schemeClr val="dk1"/>
                </a:solidFill>
              </a:rPr>
              <a:t>Use </a:t>
            </a:r>
            <a:r>
              <a:rPr b="1" lang="en" sz="1800">
                <a:solidFill>
                  <a:schemeClr val="dk1"/>
                </a:solidFill>
              </a:rPr>
              <a:t>NFC card</a:t>
            </a:r>
            <a:r>
              <a:rPr lang="en" sz="1800">
                <a:solidFill>
                  <a:schemeClr val="dk1"/>
                </a:solidFill>
              </a:rPr>
              <a:t> as Insurance Certificate Paper to </a:t>
            </a:r>
            <a:r>
              <a:rPr b="1" lang="en" sz="1800">
                <a:solidFill>
                  <a:schemeClr val="dk1"/>
                </a:solidFill>
              </a:rPr>
              <a:t>avoid fake cards</a:t>
            </a:r>
            <a:r>
              <a:rPr lang="en" sz="1800">
                <a:solidFill>
                  <a:schemeClr val="dk1"/>
                </a:solidFill>
              </a:rPr>
              <a:t>, the card is also have </a:t>
            </a:r>
            <a:r>
              <a:rPr b="1" lang="en" sz="1800">
                <a:solidFill>
                  <a:schemeClr val="dk1"/>
                </a:solidFill>
              </a:rPr>
              <a:t>better quality</a:t>
            </a:r>
            <a:r>
              <a:rPr lang="en" sz="1800">
                <a:solidFill>
                  <a:schemeClr val="dk1"/>
                </a:solidFill>
              </a:rPr>
              <a:t> and </a:t>
            </a:r>
            <a:r>
              <a:rPr b="1" lang="en" sz="1800">
                <a:solidFill>
                  <a:schemeClr val="dk1"/>
                </a:solidFill>
              </a:rPr>
              <a:t>harder to be damaged</a:t>
            </a:r>
            <a:r>
              <a:rPr lang="en" sz="1800">
                <a:solidFill>
                  <a:schemeClr val="dk1"/>
                </a:solidFill>
              </a:rPr>
              <a:t>.</a:t>
            </a:r>
          </a:p>
        </p:txBody>
      </p:sp>
      <p:pic>
        <p:nvPicPr>
          <p:cNvPr id="284" name="Shape 284"/>
          <p:cNvPicPr preferRelativeResize="0"/>
          <p:nvPr/>
        </p:nvPicPr>
        <p:blipFill>
          <a:blip r:embed="rId3">
            <a:alphaModFix/>
          </a:blip>
          <a:stretch>
            <a:fillRect/>
          </a:stretch>
        </p:blipFill>
        <p:spPr>
          <a:xfrm>
            <a:off x="3661300" y="2304921"/>
            <a:ext cx="503875" cy="399575"/>
          </a:xfrm>
          <a:prstGeom prst="rect">
            <a:avLst/>
          </a:prstGeom>
          <a:noFill/>
          <a:ln>
            <a:noFill/>
          </a:ln>
        </p:spPr>
      </p:pic>
      <p:pic>
        <p:nvPicPr>
          <p:cNvPr id="285" name="Shape 285"/>
          <p:cNvPicPr preferRelativeResize="0"/>
          <p:nvPr/>
        </p:nvPicPr>
        <p:blipFill>
          <a:blip r:embed="rId3">
            <a:alphaModFix/>
          </a:blip>
          <a:stretch>
            <a:fillRect/>
          </a:stretch>
        </p:blipFill>
        <p:spPr>
          <a:xfrm>
            <a:off x="5496400" y="2304933"/>
            <a:ext cx="503875" cy="399575"/>
          </a:xfrm>
          <a:prstGeom prst="rect">
            <a:avLst/>
          </a:prstGeom>
          <a:noFill/>
          <a:ln>
            <a:noFill/>
          </a:ln>
        </p:spPr>
      </p:pic>
      <p:pic>
        <p:nvPicPr>
          <p:cNvPr id="286" name="Shape 286"/>
          <p:cNvPicPr preferRelativeResize="0"/>
          <p:nvPr/>
        </p:nvPicPr>
        <p:blipFill>
          <a:blip r:embed="rId3">
            <a:alphaModFix/>
          </a:blip>
          <a:stretch>
            <a:fillRect/>
          </a:stretch>
        </p:blipFill>
        <p:spPr>
          <a:xfrm>
            <a:off x="7311375" y="2304933"/>
            <a:ext cx="503875" cy="399575"/>
          </a:xfrm>
          <a:prstGeom prst="rect">
            <a:avLst/>
          </a:prstGeom>
          <a:noFill/>
          <a:ln>
            <a:noFill/>
          </a:ln>
        </p:spPr>
      </p:pic>
      <p:pic>
        <p:nvPicPr>
          <p:cNvPr id="287" name="Shape 287"/>
          <p:cNvPicPr preferRelativeResize="0"/>
          <p:nvPr/>
        </p:nvPicPr>
        <p:blipFill>
          <a:blip r:embed="rId4">
            <a:alphaModFix/>
          </a:blip>
          <a:stretch>
            <a:fillRect/>
          </a:stretch>
        </p:blipFill>
        <p:spPr>
          <a:xfrm>
            <a:off x="1935440" y="3448773"/>
            <a:ext cx="2136644" cy="1201867"/>
          </a:xfrm>
          <a:prstGeom prst="rect">
            <a:avLst/>
          </a:prstGeom>
          <a:noFill/>
          <a:ln>
            <a:noFill/>
          </a:ln>
        </p:spPr>
      </p:pic>
      <p:pic>
        <p:nvPicPr>
          <p:cNvPr id="288" name="Shape 288"/>
          <p:cNvPicPr preferRelativeResize="0"/>
          <p:nvPr/>
        </p:nvPicPr>
        <p:blipFill>
          <a:blip r:embed="rId5">
            <a:alphaModFix/>
          </a:blip>
          <a:stretch>
            <a:fillRect/>
          </a:stretch>
        </p:blipFill>
        <p:spPr>
          <a:xfrm>
            <a:off x="5445322" y="2812125"/>
            <a:ext cx="2037266" cy="2475140"/>
          </a:xfrm>
          <a:prstGeom prst="rect">
            <a:avLst/>
          </a:prstGeom>
          <a:noFill/>
          <a:ln>
            <a:noFill/>
          </a:ln>
        </p:spPr>
      </p:pic>
      <p:sp>
        <p:nvSpPr>
          <p:cNvPr id="289" name="Shape 289"/>
          <p:cNvSpPr/>
          <p:nvPr/>
        </p:nvSpPr>
        <p:spPr>
          <a:xfrm>
            <a:off x="4256170" y="3837533"/>
            <a:ext cx="894299" cy="325200"/>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90" name="Shape 290"/>
          <p:cNvSpPr txBox="1"/>
          <p:nvPr/>
        </p:nvSpPr>
        <p:spPr>
          <a:xfrm>
            <a:off x="1863150" y="4762462"/>
            <a:ext cx="2280899" cy="325200"/>
          </a:xfrm>
          <a:prstGeom prst="rect">
            <a:avLst/>
          </a:prstGeom>
          <a:noFill/>
          <a:ln>
            <a:noFill/>
          </a:ln>
        </p:spPr>
        <p:txBody>
          <a:bodyPr anchorCtr="0" anchor="t" bIns="91425" lIns="91425" rIns="91425" tIns="91425">
            <a:noAutofit/>
          </a:bodyPr>
          <a:lstStyle/>
          <a:p>
            <a:pPr lvl="0" rtl="0" algn="ctr">
              <a:spcBef>
                <a:spcPts val="0"/>
              </a:spcBef>
              <a:buNone/>
            </a:pPr>
            <a:r>
              <a:rPr b="1" lang="en" sz="1200"/>
              <a:t>Insurance Certificate Paper</a:t>
            </a:r>
          </a:p>
        </p:txBody>
      </p:sp>
      <p:sp>
        <p:nvSpPr>
          <p:cNvPr id="291" name="Shape 291"/>
          <p:cNvSpPr txBox="1"/>
          <p:nvPr/>
        </p:nvSpPr>
        <p:spPr>
          <a:xfrm>
            <a:off x="5323333" y="5394891"/>
            <a:ext cx="2280899" cy="325200"/>
          </a:xfrm>
          <a:prstGeom prst="rect">
            <a:avLst/>
          </a:prstGeom>
          <a:noFill/>
          <a:ln>
            <a:noFill/>
          </a:ln>
        </p:spPr>
        <p:txBody>
          <a:bodyPr anchorCtr="0" anchor="t" bIns="91425" lIns="91425" rIns="91425" tIns="91425">
            <a:noAutofit/>
          </a:bodyPr>
          <a:lstStyle/>
          <a:p>
            <a:pPr lvl="0" rtl="0" algn="ctr">
              <a:spcBef>
                <a:spcPts val="0"/>
              </a:spcBef>
              <a:buNone/>
            </a:pPr>
            <a:r>
              <a:rPr b="1" lang="en" sz="1200"/>
              <a:t>NFC Insurance Card</a:t>
            </a:r>
          </a:p>
        </p:txBody>
      </p:sp>
      <p:sp>
        <p:nvSpPr>
          <p:cNvPr id="292" name="Shape 29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txBox="1"/>
          <p:nvPr/>
        </p:nvSpPr>
        <p:spPr>
          <a:xfrm>
            <a:off x="0" y="2070900"/>
            <a:ext cx="9144000" cy="2716199"/>
          </a:xfrm>
          <a:prstGeom prst="rect">
            <a:avLst/>
          </a:prstGeom>
          <a:noFill/>
          <a:ln>
            <a:noFill/>
          </a:ln>
        </p:spPr>
        <p:txBody>
          <a:bodyPr anchorCtr="0" anchor="ctr" bIns="91425" lIns="91425" rIns="91425" tIns="91425">
            <a:noAutofit/>
          </a:bodyPr>
          <a:lstStyle/>
          <a:p>
            <a:pPr lvl="0" rtl="0" algn="ctr">
              <a:spcBef>
                <a:spcPts val="0"/>
              </a:spcBef>
              <a:buClr>
                <a:schemeClr val="dk1"/>
              </a:buClr>
              <a:buSzPct val="25000"/>
              <a:buFont typeface="Arial"/>
              <a:buNone/>
            </a:pPr>
            <a:r>
              <a:rPr b="1" lang="en" sz="4800">
                <a:solidFill>
                  <a:srgbClr val="FFFFFF"/>
                </a:solidFill>
              </a:rPr>
              <a:t>Contract</a:t>
            </a:r>
          </a:p>
        </p:txBody>
      </p:sp>
      <p:sp>
        <p:nvSpPr>
          <p:cNvPr id="298" name="Shape 29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x="0" y="0"/>
          <a:ext cx="0" cy="0"/>
          <a:chOff x="0" y="0"/>
          <a:chExt cx="0" cy="0"/>
        </a:xfrm>
      </p:grpSpPr>
      <p:sp>
        <p:nvSpPr>
          <p:cNvPr id="303" name="Shape 303"/>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Contract</a:t>
            </a:r>
          </a:p>
        </p:txBody>
      </p:sp>
      <p:pic>
        <p:nvPicPr>
          <p:cNvPr id="304" name="Shape 304"/>
          <p:cNvPicPr preferRelativeResize="0"/>
          <p:nvPr/>
        </p:nvPicPr>
        <p:blipFill>
          <a:blip r:embed="rId3">
            <a:alphaModFix/>
          </a:blip>
          <a:stretch>
            <a:fillRect/>
          </a:stretch>
        </p:blipFill>
        <p:spPr>
          <a:xfrm>
            <a:off x="695800" y="2159700"/>
            <a:ext cx="1462000" cy="1487024"/>
          </a:xfrm>
          <a:prstGeom prst="rect">
            <a:avLst/>
          </a:prstGeom>
          <a:noFill/>
          <a:ln>
            <a:noFill/>
          </a:ln>
        </p:spPr>
      </p:pic>
      <p:sp>
        <p:nvSpPr>
          <p:cNvPr id="305" name="Shape 305"/>
          <p:cNvSpPr/>
          <p:nvPr/>
        </p:nvSpPr>
        <p:spPr>
          <a:xfrm>
            <a:off x="2322275" y="2658262"/>
            <a:ext cx="1461900" cy="4898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306" name="Shape 306"/>
          <p:cNvGrpSpPr/>
          <p:nvPr/>
        </p:nvGrpSpPr>
        <p:grpSpPr>
          <a:xfrm>
            <a:off x="4336150" y="2394850"/>
            <a:ext cx="1814399" cy="1383624"/>
            <a:chOff x="4336150" y="2394850"/>
            <a:chExt cx="1814399" cy="1383624"/>
          </a:xfrm>
        </p:grpSpPr>
        <p:sp>
          <p:nvSpPr>
            <p:cNvPr id="307" name="Shape 307"/>
            <p:cNvSpPr/>
            <p:nvPr/>
          </p:nvSpPr>
          <p:spPr>
            <a:xfrm>
              <a:off x="4336150" y="2708975"/>
              <a:ext cx="1814399" cy="10694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lang="en"/>
                <a:t>StartDate</a:t>
              </a:r>
            </a:p>
            <a:p>
              <a:pPr rtl="0">
                <a:spcBef>
                  <a:spcPts val="0"/>
                </a:spcBef>
                <a:buNone/>
              </a:pPr>
              <a:r>
                <a:rPr lang="en"/>
                <a:t>ExpiredDate</a:t>
              </a:r>
            </a:p>
            <a:p>
              <a:pPr rtl="0">
                <a:spcBef>
                  <a:spcPts val="0"/>
                </a:spcBef>
                <a:buNone/>
              </a:pPr>
              <a:r>
                <a:rPr lang="en"/>
                <a:t>VehiclePlate</a:t>
              </a:r>
            </a:p>
            <a:p>
              <a:pPr lvl="0" rtl="0">
                <a:spcBef>
                  <a:spcPts val="0"/>
                </a:spcBef>
                <a:buNone/>
              </a:pPr>
              <a:r>
                <a:rPr lang="en"/>
                <a:t>...</a:t>
              </a:r>
            </a:p>
          </p:txBody>
        </p:sp>
        <p:sp>
          <p:nvSpPr>
            <p:cNvPr id="308" name="Shape 308"/>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rPr b="1" lang="en"/>
                <a:t>Contract</a:t>
              </a:r>
            </a:p>
          </p:txBody>
        </p:sp>
      </p:grpSp>
      <p:sp>
        <p:nvSpPr>
          <p:cNvPr id="309" name="Shape 30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 name="Shape 47"/>
        <p:cNvGrpSpPr/>
        <p:nvPr/>
      </p:nvGrpSpPr>
      <p:grpSpPr>
        <a:xfrm>
          <a:off x="0" y="0"/>
          <a:ext cx="0" cy="0"/>
          <a:chOff x="0" y="0"/>
          <a:chExt cx="0" cy="0"/>
        </a:xfrm>
      </p:grpSpPr>
      <p:sp>
        <p:nvSpPr>
          <p:cNvPr id="48" name="Shape 48"/>
          <p:cNvSpPr txBox="1"/>
          <p:nvPr>
            <p:ph idx="1" type="body"/>
          </p:nvPr>
        </p:nvSpPr>
        <p:spPr>
          <a:xfrm>
            <a:off x="945425" y="1659000"/>
            <a:ext cx="7741499" cy="4840199"/>
          </a:xfrm>
          <a:prstGeom prst="rect">
            <a:avLst/>
          </a:prstGeom>
        </p:spPr>
        <p:txBody>
          <a:bodyPr anchorCtr="0" anchor="t" bIns="91425" lIns="91425" rIns="91425" tIns="91425">
            <a:noAutofit/>
          </a:bodyPr>
          <a:lstStyle/>
          <a:p>
            <a:pPr indent="-228600" lvl="0" marL="457200" rtl="0">
              <a:lnSpc>
                <a:spcPct val="100000"/>
              </a:lnSpc>
              <a:spcBef>
                <a:spcPts val="0"/>
              </a:spcBef>
              <a:buAutoNum type="arabicPeriod"/>
            </a:pPr>
            <a:r>
              <a:rPr lang="en"/>
              <a:t>Problems</a:t>
            </a:r>
          </a:p>
          <a:p>
            <a:pPr indent="-228600" lvl="0" marL="457200" rtl="0">
              <a:lnSpc>
                <a:spcPct val="100000"/>
              </a:lnSpc>
              <a:spcBef>
                <a:spcPts val="0"/>
              </a:spcBef>
              <a:buAutoNum type="arabicPeriod"/>
            </a:pPr>
            <a:r>
              <a:rPr lang="en"/>
              <a:t>Solution</a:t>
            </a:r>
          </a:p>
          <a:p>
            <a:pPr indent="-228600" lvl="0" marL="457200" rtl="0">
              <a:lnSpc>
                <a:spcPct val="100000"/>
              </a:lnSpc>
              <a:spcBef>
                <a:spcPts val="0"/>
              </a:spcBef>
              <a:buAutoNum type="arabicPeriod"/>
            </a:pPr>
            <a:r>
              <a:rPr lang="en"/>
              <a:t>Feature explanation and demo</a:t>
            </a:r>
          </a:p>
          <a:p>
            <a:pPr indent="-228600" lvl="1" marL="914400" rtl="0">
              <a:lnSpc>
                <a:spcPct val="100000"/>
              </a:lnSpc>
              <a:spcBef>
                <a:spcPts val="0"/>
              </a:spcBef>
              <a:buAutoNum type="alphaLcPeriod"/>
            </a:pPr>
            <a:r>
              <a:rPr lang="en"/>
              <a:t>Contract</a:t>
            </a:r>
          </a:p>
          <a:p>
            <a:pPr indent="-228600" lvl="1" marL="914400" rtl="0">
              <a:lnSpc>
                <a:spcPct val="100000"/>
              </a:lnSpc>
              <a:spcBef>
                <a:spcPts val="0"/>
              </a:spcBef>
              <a:buAutoNum type="alphaLcPeriod"/>
            </a:pPr>
            <a:r>
              <a:rPr lang="en"/>
              <a:t>Card</a:t>
            </a:r>
          </a:p>
          <a:p>
            <a:pPr indent="-228600" lvl="1" marL="914400" rtl="0">
              <a:lnSpc>
                <a:spcPct val="100000"/>
              </a:lnSpc>
              <a:spcBef>
                <a:spcPts val="0"/>
              </a:spcBef>
              <a:buAutoNum type="alphaLcPeriod"/>
            </a:pPr>
            <a:r>
              <a:rPr lang="en"/>
              <a:t>Print and check card</a:t>
            </a:r>
          </a:p>
          <a:p>
            <a:pPr indent="-228600" lvl="1" marL="914400" rtl="0">
              <a:lnSpc>
                <a:spcPct val="100000"/>
              </a:lnSpc>
              <a:spcBef>
                <a:spcPts val="0"/>
              </a:spcBef>
              <a:buAutoNum type="alphaLcPeriod"/>
            </a:pPr>
            <a:r>
              <a:rPr lang="en"/>
              <a:t>Scheduler &amp; notification</a:t>
            </a:r>
          </a:p>
          <a:p>
            <a:pPr indent="-228600" lvl="1" marL="914400" rtl="0">
              <a:lnSpc>
                <a:spcPct val="100000"/>
              </a:lnSpc>
              <a:spcBef>
                <a:spcPts val="0"/>
              </a:spcBef>
              <a:buAutoNum type="alphaLcPeriod"/>
            </a:pPr>
            <a:r>
              <a:rPr lang="en"/>
              <a:t>Renew contract</a:t>
            </a:r>
          </a:p>
          <a:p>
            <a:pPr indent="-228600" lvl="0" marL="457200">
              <a:lnSpc>
                <a:spcPct val="100000"/>
              </a:lnSpc>
              <a:spcBef>
                <a:spcPts val="0"/>
              </a:spcBef>
              <a:buAutoNum type="arabicPeriod"/>
            </a:pPr>
            <a:r>
              <a:rPr lang="en"/>
              <a:t>Future plan</a:t>
            </a:r>
          </a:p>
        </p:txBody>
      </p:sp>
      <p:sp>
        <p:nvSpPr>
          <p:cNvPr id="49" name="Shape 49"/>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Overview</a:t>
            </a:r>
          </a:p>
        </p:txBody>
      </p:sp>
      <p:sp>
        <p:nvSpPr>
          <p:cNvPr id="50" name="Shape 50"/>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315" name="Shape 315"/>
          <p:cNvPicPr preferRelativeResize="0"/>
          <p:nvPr/>
        </p:nvPicPr>
        <p:blipFill>
          <a:blip r:embed="rId3">
            <a:alphaModFix/>
          </a:blip>
          <a:stretch>
            <a:fillRect/>
          </a:stretch>
        </p:blipFill>
        <p:spPr>
          <a:xfrm>
            <a:off x="695800" y="2159700"/>
            <a:ext cx="1462000" cy="1487024"/>
          </a:xfrm>
          <a:prstGeom prst="rect">
            <a:avLst/>
          </a:prstGeom>
          <a:noFill/>
          <a:ln>
            <a:noFill/>
          </a:ln>
        </p:spPr>
      </p:pic>
      <p:sp>
        <p:nvSpPr>
          <p:cNvPr id="316" name="Shape 316"/>
          <p:cNvSpPr/>
          <p:nvPr/>
        </p:nvSpPr>
        <p:spPr>
          <a:xfrm>
            <a:off x="2322275" y="2658262"/>
            <a:ext cx="1461900" cy="4898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317" name="Shape 317"/>
          <p:cNvGrpSpPr/>
          <p:nvPr/>
        </p:nvGrpSpPr>
        <p:grpSpPr>
          <a:xfrm>
            <a:off x="4336150" y="2394850"/>
            <a:ext cx="1814399" cy="1383624"/>
            <a:chOff x="4336150" y="2394850"/>
            <a:chExt cx="1814399" cy="1383624"/>
          </a:xfrm>
        </p:grpSpPr>
        <p:sp>
          <p:nvSpPr>
            <p:cNvPr id="318" name="Shape 318"/>
            <p:cNvSpPr/>
            <p:nvPr/>
          </p:nvSpPr>
          <p:spPr>
            <a:xfrm>
              <a:off x="4336150" y="2708975"/>
              <a:ext cx="1814399" cy="10694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StartDate</a:t>
              </a:r>
            </a:p>
            <a:p>
              <a:pPr lvl="0" rtl="0">
                <a:spcBef>
                  <a:spcPts val="0"/>
                </a:spcBef>
                <a:buNone/>
              </a:pPr>
              <a:r>
                <a:rPr lang="en"/>
                <a:t>ExpiredDate</a:t>
              </a:r>
            </a:p>
            <a:p>
              <a:pPr lvl="0" rtl="0">
                <a:spcBef>
                  <a:spcPts val="0"/>
                </a:spcBef>
                <a:buNone/>
              </a:pPr>
              <a:r>
                <a:rPr lang="en"/>
                <a:t>VehiclePlate</a:t>
              </a:r>
            </a:p>
            <a:p>
              <a:pPr lvl="0" rtl="0">
                <a:spcBef>
                  <a:spcPts val="0"/>
                </a:spcBef>
                <a:buNone/>
              </a:pPr>
              <a:r>
                <a:rPr lang="en"/>
                <a:t>...</a:t>
              </a:r>
            </a:p>
          </p:txBody>
        </p:sp>
        <p:sp>
          <p:nvSpPr>
            <p:cNvPr id="319" name="Shape 319"/>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grpSp>
        <p:nvGrpSpPr>
          <p:cNvPr id="320" name="Shape 320"/>
          <p:cNvGrpSpPr/>
          <p:nvPr/>
        </p:nvGrpSpPr>
        <p:grpSpPr>
          <a:xfrm>
            <a:off x="7067750" y="1861450"/>
            <a:ext cx="1814399" cy="956425"/>
            <a:chOff x="4336150" y="2394850"/>
            <a:chExt cx="1814399" cy="956425"/>
          </a:xfrm>
        </p:grpSpPr>
        <p:sp>
          <p:nvSpPr>
            <p:cNvPr id="321" name="Shape 321"/>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CustomerName</a:t>
              </a:r>
            </a:p>
            <a:p>
              <a:pPr lvl="0" rtl="0">
                <a:spcBef>
                  <a:spcPts val="0"/>
                </a:spcBef>
                <a:buNone/>
              </a:pPr>
              <a:r>
                <a:rPr lang="en"/>
                <a:t>...</a:t>
              </a:r>
            </a:p>
          </p:txBody>
        </p:sp>
        <p:sp>
          <p:nvSpPr>
            <p:cNvPr id="322" name="Shape 322"/>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grpSp>
        <p:nvGrpSpPr>
          <p:cNvPr id="323" name="Shape 323"/>
          <p:cNvGrpSpPr/>
          <p:nvPr/>
        </p:nvGrpSpPr>
        <p:grpSpPr>
          <a:xfrm>
            <a:off x="2322275" y="4682525"/>
            <a:ext cx="1814399" cy="956425"/>
            <a:chOff x="4336150" y="2394850"/>
            <a:chExt cx="1814399" cy="956425"/>
          </a:xfrm>
        </p:grpSpPr>
        <p:sp>
          <p:nvSpPr>
            <p:cNvPr id="324" name="Shape 324"/>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Description</a:t>
              </a:r>
            </a:p>
            <a:p>
              <a:pPr lvl="0" rtl="0">
                <a:spcBef>
                  <a:spcPts val="0"/>
                </a:spcBef>
                <a:buNone/>
              </a:pPr>
              <a:r>
                <a:rPr lang="en"/>
                <a:t>...</a:t>
              </a:r>
            </a:p>
          </p:txBody>
        </p:sp>
        <p:sp>
          <p:nvSpPr>
            <p:cNvPr id="325" name="Shape 325"/>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Punishment</a:t>
              </a:r>
            </a:p>
          </p:txBody>
        </p:sp>
      </p:grpSp>
      <p:grpSp>
        <p:nvGrpSpPr>
          <p:cNvPr id="326" name="Shape 326"/>
          <p:cNvGrpSpPr/>
          <p:nvPr/>
        </p:nvGrpSpPr>
        <p:grpSpPr>
          <a:xfrm>
            <a:off x="4591700" y="4682525"/>
            <a:ext cx="1814399" cy="956425"/>
            <a:chOff x="4336150" y="2394850"/>
            <a:chExt cx="1814399" cy="956425"/>
          </a:xfrm>
        </p:grpSpPr>
        <p:sp>
          <p:nvSpPr>
            <p:cNvPr id="327" name="Shape 327"/>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Description</a:t>
              </a:r>
            </a:p>
            <a:p>
              <a:pPr lvl="0" rtl="0">
                <a:spcBef>
                  <a:spcPts val="0"/>
                </a:spcBef>
                <a:buNone/>
              </a:pPr>
              <a:r>
                <a:rPr lang="en"/>
                <a:t>...</a:t>
              </a:r>
            </a:p>
          </p:txBody>
        </p:sp>
        <p:sp>
          <p:nvSpPr>
            <p:cNvPr id="328" name="Shape 328"/>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Accident</a:t>
              </a:r>
            </a:p>
          </p:txBody>
        </p:sp>
      </p:grpSp>
      <p:grpSp>
        <p:nvGrpSpPr>
          <p:cNvPr id="329" name="Shape 329"/>
          <p:cNvGrpSpPr/>
          <p:nvPr/>
        </p:nvGrpSpPr>
        <p:grpSpPr>
          <a:xfrm>
            <a:off x="6861125" y="4682525"/>
            <a:ext cx="1814399" cy="956425"/>
            <a:chOff x="4336150" y="2394850"/>
            <a:chExt cx="1814399" cy="956425"/>
          </a:xfrm>
        </p:grpSpPr>
        <p:sp>
          <p:nvSpPr>
            <p:cNvPr id="330" name="Shape 330"/>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Description</a:t>
              </a:r>
            </a:p>
            <a:p>
              <a:pPr lvl="0" rtl="0">
                <a:spcBef>
                  <a:spcPts val="0"/>
                </a:spcBef>
                <a:buNone/>
              </a:pPr>
              <a:r>
                <a:rPr lang="en"/>
                <a:t>...</a:t>
              </a:r>
            </a:p>
          </p:txBody>
        </p:sp>
        <p:sp>
          <p:nvSpPr>
            <p:cNvPr id="331" name="Shape 331"/>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Compensation</a:t>
              </a:r>
            </a:p>
          </p:txBody>
        </p:sp>
      </p:grpSp>
      <p:cxnSp>
        <p:nvCxnSpPr>
          <p:cNvPr id="332" name="Shape 332"/>
          <p:cNvCxnSpPr>
            <a:stCxn id="319" idx="3"/>
            <a:endCxn id="322" idx="1"/>
          </p:cNvCxnSpPr>
          <p:nvPr/>
        </p:nvCxnSpPr>
        <p:spPr>
          <a:xfrm flipH="1" rot="10800000">
            <a:off x="6150549" y="2042950"/>
            <a:ext cx="917099" cy="533400"/>
          </a:xfrm>
          <a:prstGeom prst="bentConnector3">
            <a:avLst>
              <a:gd fmla="val 50005" name="adj1"/>
            </a:avLst>
          </a:prstGeom>
          <a:noFill/>
          <a:ln cap="flat" cmpd="sng" w="19050">
            <a:solidFill>
              <a:schemeClr val="dk2"/>
            </a:solidFill>
            <a:prstDash val="solid"/>
            <a:round/>
            <a:headEnd len="lg" w="lg" type="none"/>
            <a:tailEnd len="lg" w="lg" type="none"/>
          </a:ln>
        </p:spPr>
      </p:cxnSp>
      <p:cxnSp>
        <p:nvCxnSpPr>
          <p:cNvPr id="333" name="Shape 333"/>
          <p:cNvCxnSpPr>
            <a:endCxn id="325" idx="0"/>
          </p:cNvCxnSpPr>
          <p:nvPr/>
        </p:nvCxnSpPr>
        <p:spPr>
          <a:xfrm flipH="1">
            <a:off x="3229475" y="3778324"/>
            <a:ext cx="1362300" cy="904200"/>
          </a:xfrm>
          <a:prstGeom prst="straightConnector1">
            <a:avLst/>
          </a:prstGeom>
          <a:noFill/>
          <a:ln cap="flat" cmpd="sng" w="19050">
            <a:solidFill>
              <a:schemeClr val="dk2"/>
            </a:solidFill>
            <a:prstDash val="solid"/>
            <a:round/>
            <a:headEnd len="lg" w="lg" type="none"/>
            <a:tailEnd len="lg" w="lg" type="none"/>
          </a:ln>
        </p:spPr>
      </p:cxnSp>
      <p:cxnSp>
        <p:nvCxnSpPr>
          <p:cNvPr id="334" name="Shape 334"/>
          <p:cNvCxnSpPr>
            <a:stCxn id="318" idx="2"/>
            <a:endCxn id="328" idx="0"/>
          </p:cNvCxnSpPr>
          <p:nvPr/>
        </p:nvCxnSpPr>
        <p:spPr>
          <a:xfrm>
            <a:off x="5243349" y="3778475"/>
            <a:ext cx="255600" cy="904200"/>
          </a:xfrm>
          <a:prstGeom prst="straightConnector1">
            <a:avLst/>
          </a:prstGeom>
          <a:noFill/>
          <a:ln cap="flat" cmpd="sng" w="19050">
            <a:solidFill>
              <a:schemeClr val="dk2"/>
            </a:solidFill>
            <a:prstDash val="solid"/>
            <a:round/>
            <a:headEnd len="lg" w="lg" type="none"/>
            <a:tailEnd len="lg" w="lg" type="none"/>
          </a:ln>
        </p:spPr>
      </p:cxnSp>
      <p:cxnSp>
        <p:nvCxnSpPr>
          <p:cNvPr id="335" name="Shape 335"/>
          <p:cNvCxnSpPr>
            <a:endCxn id="331" idx="0"/>
          </p:cNvCxnSpPr>
          <p:nvPr/>
        </p:nvCxnSpPr>
        <p:spPr>
          <a:xfrm>
            <a:off x="5963525" y="3786725"/>
            <a:ext cx="1804800" cy="895800"/>
          </a:xfrm>
          <a:prstGeom prst="straightConnector1">
            <a:avLst/>
          </a:prstGeom>
          <a:noFill/>
          <a:ln cap="flat" cmpd="sng" w="19050">
            <a:solidFill>
              <a:schemeClr val="dk2"/>
            </a:solidFill>
            <a:prstDash val="solid"/>
            <a:round/>
            <a:headEnd len="lg" w="lg" type="none"/>
            <a:tailEnd len="lg" w="lg" type="none"/>
          </a:ln>
        </p:spPr>
      </p:cxnSp>
      <p:sp>
        <p:nvSpPr>
          <p:cNvPr id="336" name="Shape 336"/>
          <p:cNvSpPr txBox="1"/>
          <p:nvPr/>
        </p:nvSpPr>
        <p:spPr>
          <a:xfrm>
            <a:off x="2832650" y="4412975"/>
            <a:ext cx="8587499" cy="1001999"/>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337" name="Shape 337"/>
          <p:cNvSpPr txBox="1"/>
          <p:nvPr/>
        </p:nvSpPr>
        <p:spPr>
          <a:xfrm>
            <a:off x="2594675" y="4234050"/>
            <a:ext cx="729900" cy="372600"/>
          </a:xfrm>
          <a:prstGeom prst="rect">
            <a:avLst/>
          </a:prstGeom>
          <a:noFill/>
          <a:ln>
            <a:noFill/>
          </a:ln>
        </p:spPr>
        <p:txBody>
          <a:bodyPr anchorCtr="0" anchor="t" bIns="91425" lIns="91425" rIns="91425" tIns="91425">
            <a:noAutofit/>
          </a:bodyPr>
          <a:lstStyle/>
          <a:p>
            <a:pPr>
              <a:spcBef>
                <a:spcPts val="0"/>
              </a:spcBef>
              <a:buNone/>
            </a:pPr>
            <a:r>
              <a:rPr b="1" lang="en" sz="2400"/>
              <a:t>0..*</a:t>
            </a:r>
          </a:p>
        </p:txBody>
      </p:sp>
      <p:sp>
        <p:nvSpPr>
          <p:cNvPr id="338" name="Shape 338"/>
          <p:cNvSpPr txBox="1"/>
          <p:nvPr/>
        </p:nvSpPr>
        <p:spPr>
          <a:xfrm>
            <a:off x="4769050" y="42340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339" name="Shape 339"/>
          <p:cNvSpPr txBox="1"/>
          <p:nvPr/>
        </p:nvSpPr>
        <p:spPr>
          <a:xfrm>
            <a:off x="7417725" y="42340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340" name="Shape 340"/>
          <p:cNvSpPr txBox="1"/>
          <p:nvPr/>
        </p:nvSpPr>
        <p:spPr>
          <a:xfrm>
            <a:off x="3861800" y="3565050"/>
            <a:ext cx="377399"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341" name="Shape 341"/>
          <p:cNvSpPr txBox="1"/>
          <p:nvPr/>
        </p:nvSpPr>
        <p:spPr>
          <a:xfrm>
            <a:off x="4912662" y="3706375"/>
            <a:ext cx="377399"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342" name="Shape 342"/>
          <p:cNvSpPr txBox="1"/>
          <p:nvPr/>
        </p:nvSpPr>
        <p:spPr>
          <a:xfrm>
            <a:off x="6247500" y="3565050"/>
            <a:ext cx="377399"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343" name="Shape 343"/>
          <p:cNvSpPr txBox="1"/>
          <p:nvPr/>
        </p:nvSpPr>
        <p:spPr>
          <a:xfrm>
            <a:off x="6677225" y="1544000"/>
            <a:ext cx="377399"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344" name="Shape 344"/>
          <p:cNvSpPr txBox="1"/>
          <p:nvPr/>
        </p:nvSpPr>
        <p:spPr>
          <a:xfrm>
            <a:off x="6071250" y="2554512"/>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345" name="Shape 34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 name="Shape 349"/>
        <p:cNvGrpSpPr/>
        <p:nvPr/>
      </p:nvGrpSpPr>
      <p:grpSpPr>
        <a:xfrm>
          <a:off x="0" y="0"/>
          <a:ext cx="0" cy="0"/>
          <a:chOff x="0" y="0"/>
          <a:chExt cx="0" cy="0"/>
        </a:xfrm>
      </p:grpSpPr>
      <p:sp>
        <p:nvSpPr>
          <p:cNvPr id="350" name="Shape 350"/>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None/>
            </a:pPr>
            <a:r>
              <a:rPr lang="en"/>
              <a:t>Contract</a:t>
            </a:r>
          </a:p>
        </p:txBody>
      </p:sp>
      <p:pic>
        <p:nvPicPr>
          <p:cNvPr id="351" name="Shape 351"/>
          <p:cNvPicPr preferRelativeResize="0"/>
          <p:nvPr/>
        </p:nvPicPr>
        <p:blipFill>
          <a:blip r:embed="rId3">
            <a:alphaModFix/>
          </a:blip>
          <a:stretch>
            <a:fillRect/>
          </a:stretch>
        </p:blipFill>
        <p:spPr>
          <a:xfrm>
            <a:off x="801125" y="2108971"/>
            <a:ext cx="1609602" cy="571834"/>
          </a:xfrm>
          <a:prstGeom prst="rect">
            <a:avLst/>
          </a:prstGeom>
          <a:noFill/>
          <a:ln>
            <a:noFill/>
          </a:ln>
        </p:spPr>
      </p:pic>
      <p:sp>
        <p:nvSpPr>
          <p:cNvPr id="352" name="Shape 352"/>
          <p:cNvSpPr txBox="1"/>
          <p:nvPr/>
        </p:nvSpPr>
        <p:spPr>
          <a:xfrm>
            <a:off x="4946875" y="2109025"/>
            <a:ext cx="4197000" cy="571799"/>
          </a:xfrm>
          <a:prstGeom prst="rect">
            <a:avLst/>
          </a:prstGeom>
          <a:noFill/>
          <a:ln>
            <a:noFill/>
          </a:ln>
        </p:spPr>
        <p:txBody>
          <a:bodyPr anchorCtr="0" anchor="t" bIns="91425" lIns="91425" rIns="91425" tIns="91425">
            <a:noAutofit/>
          </a:bodyPr>
          <a:lstStyle/>
          <a:p>
            <a:pPr>
              <a:spcBef>
                <a:spcPts val="0"/>
              </a:spcBef>
              <a:buNone/>
            </a:pPr>
            <a:r>
              <a:rPr lang="en" sz="1800"/>
              <a:t>Contract is not paid yet or contract start date is not came yet</a:t>
            </a:r>
          </a:p>
        </p:txBody>
      </p:sp>
      <p:sp>
        <p:nvSpPr>
          <p:cNvPr id="353" name="Shape 353"/>
          <p:cNvSpPr txBox="1"/>
          <p:nvPr/>
        </p:nvSpPr>
        <p:spPr>
          <a:xfrm>
            <a:off x="2634200" y="2104350"/>
            <a:ext cx="2089199" cy="571799"/>
          </a:xfrm>
          <a:prstGeom prst="rect">
            <a:avLst/>
          </a:prstGeom>
          <a:noFill/>
          <a:ln>
            <a:noFill/>
          </a:ln>
        </p:spPr>
        <p:txBody>
          <a:bodyPr anchorCtr="0" anchor="ctr" bIns="91425" lIns="91425" rIns="91425" tIns="91425">
            <a:noAutofit/>
          </a:bodyPr>
          <a:lstStyle/>
          <a:p>
            <a:pPr>
              <a:spcBef>
                <a:spcPts val="0"/>
              </a:spcBef>
              <a:buNone/>
            </a:pPr>
            <a:r>
              <a:rPr b="1" lang="en" sz="1800"/>
              <a:t>(Chưa kích hoạt)</a:t>
            </a:r>
          </a:p>
        </p:txBody>
      </p:sp>
      <p:sp>
        <p:nvSpPr>
          <p:cNvPr id="354" name="Shape 354"/>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8" name="Shape 358"/>
        <p:cNvGrpSpPr/>
        <p:nvPr/>
      </p:nvGrpSpPr>
      <p:grpSpPr>
        <a:xfrm>
          <a:off x="0" y="0"/>
          <a:ext cx="0" cy="0"/>
          <a:chOff x="0" y="0"/>
          <a:chExt cx="0" cy="0"/>
        </a:xfrm>
      </p:grpSpPr>
      <p:sp>
        <p:nvSpPr>
          <p:cNvPr id="359" name="Shape 359"/>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360" name="Shape 360"/>
          <p:cNvPicPr preferRelativeResize="0"/>
          <p:nvPr/>
        </p:nvPicPr>
        <p:blipFill>
          <a:blip r:embed="rId3">
            <a:alphaModFix/>
          </a:blip>
          <a:stretch>
            <a:fillRect/>
          </a:stretch>
        </p:blipFill>
        <p:spPr>
          <a:xfrm>
            <a:off x="801125" y="2108971"/>
            <a:ext cx="1609602" cy="571834"/>
          </a:xfrm>
          <a:prstGeom prst="rect">
            <a:avLst/>
          </a:prstGeom>
          <a:noFill/>
          <a:ln>
            <a:noFill/>
          </a:ln>
        </p:spPr>
      </p:pic>
      <p:pic>
        <p:nvPicPr>
          <p:cNvPr id="361" name="Shape 361"/>
          <p:cNvPicPr preferRelativeResize="0"/>
          <p:nvPr/>
        </p:nvPicPr>
        <p:blipFill>
          <a:blip r:embed="rId4">
            <a:alphaModFix/>
          </a:blip>
          <a:stretch>
            <a:fillRect/>
          </a:stretch>
        </p:blipFill>
        <p:spPr>
          <a:xfrm>
            <a:off x="801125" y="2842225"/>
            <a:ext cx="1609602" cy="571834"/>
          </a:xfrm>
          <a:prstGeom prst="rect">
            <a:avLst/>
          </a:prstGeom>
          <a:noFill/>
          <a:ln>
            <a:noFill/>
          </a:ln>
        </p:spPr>
      </p:pic>
      <p:sp>
        <p:nvSpPr>
          <p:cNvPr id="362" name="Shape 362"/>
          <p:cNvSpPr txBox="1"/>
          <p:nvPr/>
        </p:nvSpPr>
        <p:spPr>
          <a:xfrm>
            <a:off x="4946875" y="210902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not paid yet or contract start date is not came yet</a:t>
            </a:r>
          </a:p>
        </p:txBody>
      </p:sp>
      <p:sp>
        <p:nvSpPr>
          <p:cNvPr id="363" name="Shape 363"/>
          <p:cNvSpPr txBox="1"/>
          <p:nvPr/>
        </p:nvSpPr>
        <p:spPr>
          <a:xfrm>
            <a:off x="4946925" y="284225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paid but no card is assigned yet</a:t>
            </a:r>
          </a:p>
        </p:txBody>
      </p:sp>
      <p:sp>
        <p:nvSpPr>
          <p:cNvPr id="364" name="Shape 364"/>
          <p:cNvSpPr txBox="1"/>
          <p:nvPr/>
        </p:nvSpPr>
        <p:spPr>
          <a:xfrm>
            <a:off x="2634200" y="21043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kích hoạt)</a:t>
            </a:r>
          </a:p>
        </p:txBody>
      </p:sp>
      <p:sp>
        <p:nvSpPr>
          <p:cNvPr id="365" name="Shape 365"/>
          <p:cNvSpPr txBox="1"/>
          <p:nvPr/>
        </p:nvSpPr>
        <p:spPr>
          <a:xfrm>
            <a:off x="2634225" y="2842237"/>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có thẻ)</a:t>
            </a:r>
          </a:p>
        </p:txBody>
      </p:sp>
      <p:sp>
        <p:nvSpPr>
          <p:cNvPr id="366" name="Shape 366"/>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0" name="Shape 370"/>
        <p:cNvGrpSpPr/>
        <p:nvPr/>
      </p:nvGrpSpPr>
      <p:grpSpPr>
        <a:xfrm>
          <a:off x="0" y="0"/>
          <a:ext cx="0" cy="0"/>
          <a:chOff x="0" y="0"/>
          <a:chExt cx="0" cy="0"/>
        </a:xfrm>
      </p:grpSpPr>
      <p:sp>
        <p:nvSpPr>
          <p:cNvPr id="371" name="Shape 371"/>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372" name="Shape 372"/>
          <p:cNvPicPr preferRelativeResize="0"/>
          <p:nvPr/>
        </p:nvPicPr>
        <p:blipFill>
          <a:blip r:embed="rId3">
            <a:alphaModFix/>
          </a:blip>
          <a:stretch>
            <a:fillRect/>
          </a:stretch>
        </p:blipFill>
        <p:spPr>
          <a:xfrm>
            <a:off x="801125" y="2108971"/>
            <a:ext cx="1609602" cy="571834"/>
          </a:xfrm>
          <a:prstGeom prst="rect">
            <a:avLst/>
          </a:prstGeom>
          <a:noFill/>
          <a:ln>
            <a:noFill/>
          </a:ln>
        </p:spPr>
      </p:pic>
      <p:pic>
        <p:nvPicPr>
          <p:cNvPr id="373" name="Shape 373"/>
          <p:cNvPicPr preferRelativeResize="0"/>
          <p:nvPr/>
        </p:nvPicPr>
        <p:blipFill>
          <a:blip r:embed="rId4">
            <a:alphaModFix/>
          </a:blip>
          <a:stretch>
            <a:fillRect/>
          </a:stretch>
        </p:blipFill>
        <p:spPr>
          <a:xfrm>
            <a:off x="801125" y="2842225"/>
            <a:ext cx="1609602" cy="571834"/>
          </a:xfrm>
          <a:prstGeom prst="rect">
            <a:avLst/>
          </a:prstGeom>
          <a:noFill/>
          <a:ln>
            <a:noFill/>
          </a:ln>
        </p:spPr>
      </p:pic>
      <p:pic>
        <p:nvPicPr>
          <p:cNvPr id="374" name="Shape 374"/>
          <p:cNvPicPr preferRelativeResize="0"/>
          <p:nvPr/>
        </p:nvPicPr>
        <p:blipFill>
          <a:blip r:embed="rId5">
            <a:alphaModFix/>
          </a:blip>
          <a:stretch>
            <a:fillRect/>
          </a:stretch>
        </p:blipFill>
        <p:spPr>
          <a:xfrm>
            <a:off x="801125" y="3575466"/>
            <a:ext cx="1609602" cy="571834"/>
          </a:xfrm>
          <a:prstGeom prst="rect">
            <a:avLst/>
          </a:prstGeom>
          <a:noFill/>
          <a:ln>
            <a:noFill/>
          </a:ln>
        </p:spPr>
      </p:pic>
      <p:sp>
        <p:nvSpPr>
          <p:cNvPr id="375" name="Shape 375"/>
          <p:cNvSpPr txBox="1"/>
          <p:nvPr/>
        </p:nvSpPr>
        <p:spPr>
          <a:xfrm>
            <a:off x="4946875" y="210902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not paid yet or contract start date is not came yet</a:t>
            </a:r>
          </a:p>
        </p:txBody>
      </p:sp>
      <p:sp>
        <p:nvSpPr>
          <p:cNvPr id="376" name="Shape 376"/>
          <p:cNvSpPr txBox="1"/>
          <p:nvPr/>
        </p:nvSpPr>
        <p:spPr>
          <a:xfrm>
            <a:off x="4946925" y="284225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paid but no card is assigned yet</a:t>
            </a:r>
          </a:p>
        </p:txBody>
      </p:sp>
      <p:sp>
        <p:nvSpPr>
          <p:cNvPr id="377" name="Shape 377"/>
          <p:cNvSpPr txBox="1"/>
          <p:nvPr/>
        </p:nvSpPr>
        <p:spPr>
          <a:xfrm>
            <a:off x="4946925" y="357547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ready to use (paid and have card assigned)</a:t>
            </a:r>
          </a:p>
        </p:txBody>
      </p:sp>
      <p:sp>
        <p:nvSpPr>
          <p:cNvPr id="378" name="Shape 378"/>
          <p:cNvSpPr txBox="1"/>
          <p:nvPr/>
        </p:nvSpPr>
        <p:spPr>
          <a:xfrm>
            <a:off x="2634200" y="21043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kích hoạt)</a:t>
            </a:r>
          </a:p>
        </p:txBody>
      </p:sp>
      <p:sp>
        <p:nvSpPr>
          <p:cNvPr id="379" name="Shape 379"/>
          <p:cNvSpPr txBox="1"/>
          <p:nvPr/>
        </p:nvSpPr>
        <p:spPr>
          <a:xfrm>
            <a:off x="2634225" y="2842237"/>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có thẻ)</a:t>
            </a:r>
          </a:p>
        </p:txBody>
      </p:sp>
      <p:sp>
        <p:nvSpPr>
          <p:cNvPr id="380" name="Shape 380"/>
          <p:cNvSpPr txBox="1"/>
          <p:nvPr/>
        </p:nvSpPr>
        <p:spPr>
          <a:xfrm>
            <a:off x="2634225" y="35801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(Sẵn sàng)</a:t>
            </a:r>
          </a:p>
        </p:txBody>
      </p:sp>
      <p:sp>
        <p:nvSpPr>
          <p:cNvPr id="381" name="Shape 381"/>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5" name="Shape 385"/>
        <p:cNvGrpSpPr/>
        <p:nvPr/>
      </p:nvGrpSpPr>
      <p:grpSpPr>
        <a:xfrm>
          <a:off x="0" y="0"/>
          <a:ext cx="0" cy="0"/>
          <a:chOff x="0" y="0"/>
          <a:chExt cx="0" cy="0"/>
        </a:xfrm>
      </p:grpSpPr>
      <p:sp>
        <p:nvSpPr>
          <p:cNvPr id="386" name="Shape 38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387" name="Shape 387"/>
          <p:cNvPicPr preferRelativeResize="0"/>
          <p:nvPr/>
        </p:nvPicPr>
        <p:blipFill>
          <a:blip r:embed="rId3">
            <a:alphaModFix/>
          </a:blip>
          <a:stretch>
            <a:fillRect/>
          </a:stretch>
        </p:blipFill>
        <p:spPr>
          <a:xfrm>
            <a:off x="801125" y="2108971"/>
            <a:ext cx="1609602" cy="571834"/>
          </a:xfrm>
          <a:prstGeom prst="rect">
            <a:avLst/>
          </a:prstGeom>
          <a:noFill/>
          <a:ln>
            <a:noFill/>
          </a:ln>
        </p:spPr>
      </p:pic>
      <p:pic>
        <p:nvPicPr>
          <p:cNvPr id="388" name="Shape 388"/>
          <p:cNvPicPr preferRelativeResize="0"/>
          <p:nvPr/>
        </p:nvPicPr>
        <p:blipFill>
          <a:blip r:embed="rId4">
            <a:alphaModFix/>
          </a:blip>
          <a:stretch>
            <a:fillRect/>
          </a:stretch>
        </p:blipFill>
        <p:spPr>
          <a:xfrm>
            <a:off x="801125" y="2842225"/>
            <a:ext cx="1609602" cy="571834"/>
          </a:xfrm>
          <a:prstGeom prst="rect">
            <a:avLst/>
          </a:prstGeom>
          <a:noFill/>
          <a:ln>
            <a:noFill/>
          </a:ln>
        </p:spPr>
      </p:pic>
      <p:pic>
        <p:nvPicPr>
          <p:cNvPr id="389" name="Shape 389"/>
          <p:cNvPicPr preferRelativeResize="0"/>
          <p:nvPr/>
        </p:nvPicPr>
        <p:blipFill>
          <a:blip r:embed="rId5">
            <a:alphaModFix/>
          </a:blip>
          <a:stretch>
            <a:fillRect/>
          </a:stretch>
        </p:blipFill>
        <p:spPr>
          <a:xfrm>
            <a:off x="801125" y="3575466"/>
            <a:ext cx="1609602" cy="571834"/>
          </a:xfrm>
          <a:prstGeom prst="rect">
            <a:avLst/>
          </a:prstGeom>
          <a:noFill/>
          <a:ln>
            <a:noFill/>
          </a:ln>
        </p:spPr>
      </p:pic>
      <p:pic>
        <p:nvPicPr>
          <p:cNvPr id="390" name="Shape 390"/>
          <p:cNvPicPr preferRelativeResize="0"/>
          <p:nvPr/>
        </p:nvPicPr>
        <p:blipFill>
          <a:blip r:embed="rId6">
            <a:alphaModFix/>
          </a:blip>
          <a:stretch>
            <a:fillRect/>
          </a:stretch>
        </p:blipFill>
        <p:spPr>
          <a:xfrm>
            <a:off x="801125" y="4308731"/>
            <a:ext cx="1609602" cy="571834"/>
          </a:xfrm>
          <a:prstGeom prst="rect">
            <a:avLst/>
          </a:prstGeom>
          <a:noFill/>
          <a:ln>
            <a:noFill/>
          </a:ln>
        </p:spPr>
      </p:pic>
      <p:sp>
        <p:nvSpPr>
          <p:cNvPr id="391" name="Shape 391"/>
          <p:cNvSpPr txBox="1"/>
          <p:nvPr/>
        </p:nvSpPr>
        <p:spPr>
          <a:xfrm>
            <a:off x="4946875" y="210902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not paid yet or contract start date is not came yet</a:t>
            </a:r>
          </a:p>
        </p:txBody>
      </p:sp>
      <p:sp>
        <p:nvSpPr>
          <p:cNvPr id="392" name="Shape 392"/>
          <p:cNvSpPr txBox="1"/>
          <p:nvPr/>
        </p:nvSpPr>
        <p:spPr>
          <a:xfrm>
            <a:off x="4946925" y="284225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paid but no card is assigned yet</a:t>
            </a:r>
          </a:p>
        </p:txBody>
      </p:sp>
      <p:sp>
        <p:nvSpPr>
          <p:cNvPr id="393" name="Shape 393"/>
          <p:cNvSpPr txBox="1"/>
          <p:nvPr/>
        </p:nvSpPr>
        <p:spPr>
          <a:xfrm>
            <a:off x="4946925" y="357547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ready to use (paid and have card assigned)</a:t>
            </a:r>
          </a:p>
        </p:txBody>
      </p:sp>
      <p:sp>
        <p:nvSpPr>
          <p:cNvPr id="394" name="Shape 394"/>
          <p:cNvSpPr txBox="1"/>
          <p:nvPr/>
        </p:nvSpPr>
        <p:spPr>
          <a:xfrm>
            <a:off x="4946925" y="430870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expired date is exceed</a:t>
            </a:r>
          </a:p>
        </p:txBody>
      </p:sp>
      <p:sp>
        <p:nvSpPr>
          <p:cNvPr id="395" name="Shape 395"/>
          <p:cNvSpPr txBox="1"/>
          <p:nvPr/>
        </p:nvSpPr>
        <p:spPr>
          <a:xfrm>
            <a:off x="2634200" y="21043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kích hoạt)</a:t>
            </a:r>
          </a:p>
        </p:txBody>
      </p:sp>
      <p:sp>
        <p:nvSpPr>
          <p:cNvPr id="396" name="Shape 396"/>
          <p:cNvSpPr txBox="1"/>
          <p:nvPr/>
        </p:nvSpPr>
        <p:spPr>
          <a:xfrm>
            <a:off x="2634225" y="2842237"/>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có thẻ)</a:t>
            </a:r>
          </a:p>
        </p:txBody>
      </p:sp>
      <p:sp>
        <p:nvSpPr>
          <p:cNvPr id="397" name="Shape 397"/>
          <p:cNvSpPr txBox="1"/>
          <p:nvPr/>
        </p:nvSpPr>
        <p:spPr>
          <a:xfrm>
            <a:off x="2634225" y="35801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(Sẵn sàng)</a:t>
            </a:r>
          </a:p>
        </p:txBody>
      </p:sp>
      <p:sp>
        <p:nvSpPr>
          <p:cNvPr id="398" name="Shape 398"/>
          <p:cNvSpPr txBox="1"/>
          <p:nvPr/>
        </p:nvSpPr>
        <p:spPr>
          <a:xfrm>
            <a:off x="2634225" y="43180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(Hết hạn)</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2" name="Shape 402"/>
        <p:cNvGrpSpPr/>
        <p:nvPr/>
      </p:nvGrpSpPr>
      <p:grpSpPr>
        <a:xfrm>
          <a:off x="0" y="0"/>
          <a:ext cx="0" cy="0"/>
          <a:chOff x="0" y="0"/>
          <a:chExt cx="0" cy="0"/>
        </a:xfrm>
      </p:grpSpPr>
      <p:sp>
        <p:nvSpPr>
          <p:cNvPr id="403" name="Shape 40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404" name="Shape 404"/>
          <p:cNvPicPr preferRelativeResize="0"/>
          <p:nvPr/>
        </p:nvPicPr>
        <p:blipFill>
          <a:blip r:embed="rId3">
            <a:alphaModFix/>
          </a:blip>
          <a:stretch>
            <a:fillRect/>
          </a:stretch>
        </p:blipFill>
        <p:spPr>
          <a:xfrm>
            <a:off x="801125" y="2108971"/>
            <a:ext cx="1609602" cy="571834"/>
          </a:xfrm>
          <a:prstGeom prst="rect">
            <a:avLst/>
          </a:prstGeom>
          <a:noFill/>
          <a:ln>
            <a:noFill/>
          </a:ln>
        </p:spPr>
      </p:pic>
      <p:pic>
        <p:nvPicPr>
          <p:cNvPr id="405" name="Shape 405"/>
          <p:cNvPicPr preferRelativeResize="0"/>
          <p:nvPr/>
        </p:nvPicPr>
        <p:blipFill>
          <a:blip r:embed="rId4">
            <a:alphaModFix/>
          </a:blip>
          <a:stretch>
            <a:fillRect/>
          </a:stretch>
        </p:blipFill>
        <p:spPr>
          <a:xfrm>
            <a:off x="801125" y="2842225"/>
            <a:ext cx="1609602" cy="571834"/>
          </a:xfrm>
          <a:prstGeom prst="rect">
            <a:avLst/>
          </a:prstGeom>
          <a:noFill/>
          <a:ln>
            <a:noFill/>
          </a:ln>
        </p:spPr>
      </p:pic>
      <p:pic>
        <p:nvPicPr>
          <p:cNvPr id="406" name="Shape 406"/>
          <p:cNvPicPr preferRelativeResize="0"/>
          <p:nvPr/>
        </p:nvPicPr>
        <p:blipFill>
          <a:blip r:embed="rId5">
            <a:alphaModFix/>
          </a:blip>
          <a:stretch>
            <a:fillRect/>
          </a:stretch>
        </p:blipFill>
        <p:spPr>
          <a:xfrm>
            <a:off x="801125" y="3575466"/>
            <a:ext cx="1609602" cy="571834"/>
          </a:xfrm>
          <a:prstGeom prst="rect">
            <a:avLst/>
          </a:prstGeom>
          <a:noFill/>
          <a:ln>
            <a:noFill/>
          </a:ln>
        </p:spPr>
      </p:pic>
      <p:pic>
        <p:nvPicPr>
          <p:cNvPr id="407" name="Shape 407"/>
          <p:cNvPicPr preferRelativeResize="0"/>
          <p:nvPr/>
        </p:nvPicPr>
        <p:blipFill>
          <a:blip r:embed="rId6">
            <a:alphaModFix/>
          </a:blip>
          <a:stretch>
            <a:fillRect/>
          </a:stretch>
        </p:blipFill>
        <p:spPr>
          <a:xfrm>
            <a:off x="801125" y="4308731"/>
            <a:ext cx="1609602" cy="571834"/>
          </a:xfrm>
          <a:prstGeom prst="rect">
            <a:avLst/>
          </a:prstGeom>
          <a:noFill/>
          <a:ln>
            <a:noFill/>
          </a:ln>
        </p:spPr>
      </p:pic>
      <p:pic>
        <p:nvPicPr>
          <p:cNvPr id="408" name="Shape 408"/>
          <p:cNvPicPr preferRelativeResize="0"/>
          <p:nvPr/>
        </p:nvPicPr>
        <p:blipFill>
          <a:blip r:embed="rId7">
            <a:alphaModFix/>
          </a:blip>
          <a:stretch>
            <a:fillRect/>
          </a:stretch>
        </p:blipFill>
        <p:spPr>
          <a:xfrm>
            <a:off x="801125" y="5042000"/>
            <a:ext cx="1609600" cy="571850"/>
          </a:xfrm>
          <a:prstGeom prst="rect">
            <a:avLst/>
          </a:prstGeom>
          <a:noFill/>
          <a:ln>
            <a:noFill/>
          </a:ln>
        </p:spPr>
      </p:pic>
      <p:sp>
        <p:nvSpPr>
          <p:cNvPr id="409" name="Shape 409"/>
          <p:cNvSpPr txBox="1"/>
          <p:nvPr/>
        </p:nvSpPr>
        <p:spPr>
          <a:xfrm>
            <a:off x="4946875" y="210902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not paid yet or contract start date is not came yet</a:t>
            </a:r>
          </a:p>
        </p:txBody>
      </p:sp>
      <p:sp>
        <p:nvSpPr>
          <p:cNvPr id="410" name="Shape 410"/>
          <p:cNvSpPr txBox="1"/>
          <p:nvPr/>
        </p:nvSpPr>
        <p:spPr>
          <a:xfrm>
            <a:off x="4946925" y="284225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paid but no card is assigned yet</a:t>
            </a:r>
          </a:p>
        </p:txBody>
      </p:sp>
      <p:sp>
        <p:nvSpPr>
          <p:cNvPr id="411" name="Shape 411"/>
          <p:cNvSpPr txBox="1"/>
          <p:nvPr/>
        </p:nvSpPr>
        <p:spPr>
          <a:xfrm>
            <a:off x="4946925" y="357547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ready to use (paid and have card assigned)</a:t>
            </a:r>
          </a:p>
        </p:txBody>
      </p:sp>
      <p:sp>
        <p:nvSpPr>
          <p:cNvPr id="412" name="Shape 412"/>
          <p:cNvSpPr txBox="1"/>
          <p:nvPr/>
        </p:nvSpPr>
        <p:spPr>
          <a:xfrm>
            <a:off x="4946925" y="430870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expired date is exceed</a:t>
            </a:r>
          </a:p>
        </p:txBody>
      </p:sp>
      <p:sp>
        <p:nvSpPr>
          <p:cNvPr id="413" name="Shape 413"/>
          <p:cNvSpPr txBox="1"/>
          <p:nvPr/>
        </p:nvSpPr>
        <p:spPr>
          <a:xfrm>
            <a:off x="4946925" y="504192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having a cancel request from customer</a:t>
            </a:r>
          </a:p>
        </p:txBody>
      </p:sp>
      <p:sp>
        <p:nvSpPr>
          <p:cNvPr id="414" name="Shape 414"/>
          <p:cNvSpPr txBox="1"/>
          <p:nvPr/>
        </p:nvSpPr>
        <p:spPr>
          <a:xfrm>
            <a:off x="2634200" y="21043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kích hoạt)</a:t>
            </a:r>
          </a:p>
        </p:txBody>
      </p:sp>
      <p:sp>
        <p:nvSpPr>
          <p:cNvPr id="415" name="Shape 415"/>
          <p:cNvSpPr txBox="1"/>
          <p:nvPr/>
        </p:nvSpPr>
        <p:spPr>
          <a:xfrm>
            <a:off x="2634225" y="2842237"/>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có thẻ)</a:t>
            </a:r>
          </a:p>
        </p:txBody>
      </p:sp>
      <p:sp>
        <p:nvSpPr>
          <p:cNvPr id="416" name="Shape 416"/>
          <p:cNvSpPr txBox="1"/>
          <p:nvPr/>
        </p:nvSpPr>
        <p:spPr>
          <a:xfrm>
            <a:off x="2634225" y="35801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(Sẵn sàng)</a:t>
            </a:r>
          </a:p>
        </p:txBody>
      </p:sp>
      <p:sp>
        <p:nvSpPr>
          <p:cNvPr id="417" name="Shape 417"/>
          <p:cNvSpPr txBox="1"/>
          <p:nvPr/>
        </p:nvSpPr>
        <p:spPr>
          <a:xfrm>
            <a:off x="2634225" y="43180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(Hết hạn)</a:t>
            </a:r>
          </a:p>
        </p:txBody>
      </p:sp>
      <p:sp>
        <p:nvSpPr>
          <p:cNvPr id="418" name="Shape 418"/>
          <p:cNvSpPr txBox="1"/>
          <p:nvPr/>
        </p:nvSpPr>
        <p:spPr>
          <a:xfrm>
            <a:off x="2634225" y="50559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(Yêu cầu hủy)</a:t>
            </a:r>
          </a:p>
        </p:txBody>
      </p:sp>
      <p:sp>
        <p:nvSpPr>
          <p:cNvPr id="419" name="Shape 419"/>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3" name="Shape 423"/>
        <p:cNvGrpSpPr/>
        <p:nvPr/>
      </p:nvGrpSpPr>
      <p:grpSpPr>
        <a:xfrm>
          <a:off x="0" y="0"/>
          <a:ext cx="0" cy="0"/>
          <a:chOff x="0" y="0"/>
          <a:chExt cx="0" cy="0"/>
        </a:xfrm>
      </p:grpSpPr>
      <p:sp>
        <p:nvSpPr>
          <p:cNvPr id="424" name="Shape 42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425" name="Shape 425"/>
          <p:cNvPicPr preferRelativeResize="0"/>
          <p:nvPr/>
        </p:nvPicPr>
        <p:blipFill>
          <a:blip r:embed="rId3">
            <a:alphaModFix/>
          </a:blip>
          <a:stretch>
            <a:fillRect/>
          </a:stretch>
        </p:blipFill>
        <p:spPr>
          <a:xfrm>
            <a:off x="801125" y="2108971"/>
            <a:ext cx="1609602" cy="571834"/>
          </a:xfrm>
          <a:prstGeom prst="rect">
            <a:avLst/>
          </a:prstGeom>
          <a:noFill/>
          <a:ln>
            <a:noFill/>
          </a:ln>
        </p:spPr>
      </p:pic>
      <p:pic>
        <p:nvPicPr>
          <p:cNvPr id="426" name="Shape 426"/>
          <p:cNvPicPr preferRelativeResize="0"/>
          <p:nvPr/>
        </p:nvPicPr>
        <p:blipFill>
          <a:blip r:embed="rId4">
            <a:alphaModFix/>
          </a:blip>
          <a:stretch>
            <a:fillRect/>
          </a:stretch>
        </p:blipFill>
        <p:spPr>
          <a:xfrm>
            <a:off x="801125" y="2842225"/>
            <a:ext cx="1609602" cy="571834"/>
          </a:xfrm>
          <a:prstGeom prst="rect">
            <a:avLst/>
          </a:prstGeom>
          <a:noFill/>
          <a:ln>
            <a:noFill/>
          </a:ln>
        </p:spPr>
      </p:pic>
      <p:pic>
        <p:nvPicPr>
          <p:cNvPr id="427" name="Shape 427"/>
          <p:cNvPicPr preferRelativeResize="0"/>
          <p:nvPr/>
        </p:nvPicPr>
        <p:blipFill>
          <a:blip r:embed="rId5">
            <a:alphaModFix/>
          </a:blip>
          <a:stretch>
            <a:fillRect/>
          </a:stretch>
        </p:blipFill>
        <p:spPr>
          <a:xfrm>
            <a:off x="801125" y="3575466"/>
            <a:ext cx="1609602" cy="571834"/>
          </a:xfrm>
          <a:prstGeom prst="rect">
            <a:avLst/>
          </a:prstGeom>
          <a:noFill/>
          <a:ln>
            <a:noFill/>
          </a:ln>
        </p:spPr>
      </p:pic>
      <p:pic>
        <p:nvPicPr>
          <p:cNvPr id="428" name="Shape 428"/>
          <p:cNvPicPr preferRelativeResize="0"/>
          <p:nvPr/>
        </p:nvPicPr>
        <p:blipFill>
          <a:blip r:embed="rId6">
            <a:alphaModFix/>
          </a:blip>
          <a:stretch>
            <a:fillRect/>
          </a:stretch>
        </p:blipFill>
        <p:spPr>
          <a:xfrm>
            <a:off x="801125" y="4308731"/>
            <a:ext cx="1609602" cy="571834"/>
          </a:xfrm>
          <a:prstGeom prst="rect">
            <a:avLst/>
          </a:prstGeom>
          <a:noFill/>
          <a:ln>
            <a:noFill/>
          </a:ln>
        </p:spPr>
      </p:pic>
      <p:pic>
        <p:nvPicPr>
          <p:cNvPr id="429" name="Shape 429"/>
          <p:cNvPicPr preferRelativeResize="0"/>
          <p:nvPr/>
        </p:nvPicPr>
        <p:blipFill>
          <a:blip r:embed="rId7">
            <a:alphaModFix/>
          </a:blip>
          <a:stretch>
            <a:fillRect/>
          </a:stretch>
        </p:blipFill>
        <p:spPr>
          <a:xfrm>
            <a:off x="801125" y="5775262"/>
            <a:ext cx="1609602" cy="571834"/>
          </a:xfrm>
          <a:prstGeom prst="rect">
            <a:avLst/>
          </a:prstGeom>
          <a:noFill/>
          <a:ln>
            <a:noFill/>
          </a:ln>
        </p:spPr>
      </p:pic>
      <p:pic>
        <p:nvPicPr>
          <p:cNvPr id="430" name="Shape 430"/>
          <p:cNvPicPr preferRelativeResize="0"/>
          <p:nvPr/>
        </p:nvPicPr>
        <p:blipFill>
          <a:blip r:embed="rId8">
            <a:alphaModFix/>
          </a:blip>
          <a:stretch>
            <a:fillRect/>
          </a:stretch>
        </p:blipFill>
        <p:spPr>
          <a:xfrm>
            <a:off x="801125" y="5042000"/>
            <a:ext cx="1609600" cy="571850"/>
          </a:xfrm>
          <a:prstGeom prst="rect">
            <a:avLst/>
          </a:prstGeom>
          <a:noFill/>
          <a:ln>
            <a:noFill/>
          </a:ln>
        </p:spPr>
      </p:pic>
      <p:sp>
        <p:nvSpPr>
          <p:cNvPr id="431" name="Shape 431"/>
          <p:cNvSpPr txBox="1"/>
          <p:nvPr/>
        </p:nvSpPr>
        <p:spPr>
          <a:xfrm>
            <a:off x="4946875" y="210902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not paid yet or contract start date is not came yet</a:t>
            </a:r>
          </a:p>
        </p:txBody>
      </p:sp>
      <p:sp>
        <p:nvSpPr>
          <p:cNvPr id="432" name="Shape 432"/>
          <p:cNvSpPr txBox="1"/>
          <p:nvPr/>
        </p:nvSpPr>
        <p:spPr>
          <a:xfrm>
            <a:off x="4946925" y="284225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paid but no card is assigned yet</a:t>
            </a:r>
          </a:p>
        </p:txBody>
      </p:sp>
      <p:sp>
        <p:nvSpPr>
          <p:cNvPr id="433" name="Shape 433"/>
          <p:cNvSpPr txBox="1"/>
          <p:nvPr/>
        </p:nvSpPr>
        <p:spPr>
          <a:xfrm>
            <a:off x="4946925" y="357547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ready to use (paid and have card assigned)</a:t>
            </a:r>
          </a:p>
        </p:txBody>
      </p:sp>
      <p:sp>
        <p:nvSpPr>
          <p:cNvPr id="434" name="Shape 434"/>
          <p:cNvSpPr txBox="1"/>
          <p:nvPr/>
        </p:nvSpPr>
        <p:spPr>
          <a:xfrm>
            <a:off x="4946925" y="430870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expired date is exceed</a:t>
            </a:r>
          </a:p>
        </p:txBody>
      </p:sp>
      <p:sp>
        <p:nvSpPr>
          <p:cNvPr id="435" name="Shape 435"/>
          <p:cNvSpPr txBox="1"/>
          <p:nvPr/>
        </p:nvSpPr>
        <p:spPr>
          <a:xfrm>
            <a:off x="4946925" y="504192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having a cancel request from customer</a:t>
            </a:r>
          </a:p>
        </p:txBody>
      </p:sp>
      <p:sp>
        <p:nvSpPr>
          <p:cNvPr id="436" name="Shape 436"/>
          <p:cNvSpPr txBox="1"/>
          <p:nvPr/>
        </p:nvSpPr>
        <p:spPr>
          <a:xfrm>
            <a:off x="4946925" y="577515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cancelled and no longer available</a:t>
            </a:r>
          </a:p>
        </p:txBody>
      </p:sp>
      <p:sp>
        <p:nvSpPr>
          <p:cNvPr id="437" name="Shape 437"/>
          <p:cNvSpPr txBox="1"/>
          <p:nvPr/>
        </p:nvSpPr>
        <p:spPr>
          <a:xfrm>
            <a:off x="2634200" y="21043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kích hoạt)</a:t>
            </a:r>
          </a:p>
        </p:txBody>
      </p:sp>
      <p:sp>
        <p:nvSpPr>
          <p:cNvPr id="438" name="Shape 438"/>
          <p:cNvSpPr txBox="1"/>
          <p:nvPr/>
        </p:nvSpPr>
        <p:spPr>
          <a:xfrm>
            <a:off x="2634225" y="2842237"/>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có thẻ)</a:t>
            </a:r>
          </a:p>
        </p:txBody>
      </p:sp>
      <p:sp>
        <p:nvSpPr>
          <p:cNvPr id="439" name="Shape 439"/>
          <p:cNvSpPr txBox="1"/>
          <p:nvPr/>
        </p:nvSpPr>
        <p:spPr>
          <a:xfrm>
            <a:off x="2634225" y="35801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(Sẵn sàng)</a:t>
            </a:r>
          </a:p>
        </p:txBody>
      </p:sp>
      <p:sp>
        <p:nvSpPr>
          <p:cNvPr id="440" name="Shape 440"/>
          <p:cNvSpPr txBox="1"/>
          <p:nvPr/>
        </p:nvSpPr>
        <p:spPr>
          <a:xfrm>
            <a:off x="2634225" y="43180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(Hết hạn)</a:t>
            </a:r>
          </a:p>
        </p:txBody>
      </p:sp>
      <p:sp>
        <p:nvSpPr>
          <p:cNvPr id="441" name="Shape 441"/>
          <p:cNvSpPr txBox="1"/>
          <p:nvPr/>
        </p:nvSpPr>
        <p:spPr>
          <a:xfrm>
            <a:off x="2634225" y="50559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(Yêu cầu hủy)</a:t>
            </a:r>
          </a:p>
        </p:txBody>
      </p:sp>
      <p:sp>
        <p:nvSpPr>
          <p:cNvPr id="442" name="Shape 442"/>
          <p:cNvSpPr txBox="1"/>
          <p:nvPr/>
        </p:nvSpPr>
        <p:spPr>
          <a:xfrm>
            <a:off x="2634225" y="57938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(Đã hủy)</a:t>
            </a:r>
          </a:p>
        </p:txBody>
      </p:sp>
      <p:sp>
        <p:nvSpPr>
          <p:cNvPr id="443" name="Shape 443"/>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7" name="Shape 447"/>
        <p:cNvGrpSpPr/>
        <p:nvPr/>
      </p:nvGrpSpPr>
      <p:grpSpPr>
        <a:xfrm>
          <a:off x="0" y="0"/>
          <a:ext cx="0" cy="0"/>
          <a:chOff x="0" y="0"/>
          <a:chExt cx="0" cy="0"/>
        </a:xfrm>
      </p:grpSpPr>
      <p:grpSp>
        <p:nvGrpSpPr>
          <p:cNvPr id="448" name="Shape 448"/>
          <p:cNvGrpSpPr/>
          <p:nvPr/>
        </p:nvGrpSpPr>
        <p:grpSpPr>
          <a:xfrm>
            <a:off x="2867822" y="2319251"/>
            <a:ext cx="3827841" cy="3581675"/>
            <a:chOff x="4336150" y="2394850"/>
            <a:chExt cx="1814401" cy="1697718"/>
          </a:xfrm>
        </p:grpSpPr>
        <p:sp>
          <p:nvSpPr>
            <p:cNvPr id="449" name="Shape 449"/>
            <p:cNvSpPr/>
            <p:nvPr/>
          </p:nvSpPr>
          <p:spPr>
            <a:xfrm>
              <a:off x="4336151" y="2708968"/>
              <a:ext cx="1814399" cy="13835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3600"/>
                <a:t>StartDate</a:t>
              </a:r>
            </a:p>
            <a:p>
              <a:pPr lvl="0" rtl="0">
                <a:spcBef>
                  <a:spcPts val="0"/>
                </a:spcBef>
                <a:buNone/>
              </a:pPr>
              <a:r>
                <a:rPr lang="en" sz="3600"/>
                <a:t>ExpiredDate</a:t>
              </a:r>
            </a:p>
            <a:p>
              <a:pPr rtl="0">
                <a:spcBef>
                  <a:spcPts val="0"/>
                </a:spcBef>
                <a:buNone/>
              </a:pPr>
              <a:r>
                <a:rPr lang="en" sz="3600"/>
                <a:t>VehiclePlate</a:t>
              </a:r>
            </a:p>
            <a:p>
              <a:pPr lvl="0" rtl="0">
                <a:spcBef>
                  <a:spcPts val="0"/>
                </a:spcBef>
                <a:buNone/>
              </a:pPr>
              <a:r>
                <a:rPr lang="en" sz="3600">
                  <a:solidFill>
                    <a:srgbClr val="FF0000"/>
                  </a:solidFill>
                </a:rPr>
                <a:t>Status</a:t>
              </a:r>
            </a:p>
            <a:p>
              <a:pPr lvl="0" rtl="0">
                <a:spcBef>
                  <a:spcPts val="0"/>
                </a:spcBef>
                <a:buNone/>
              </a:pPr>
              <a:r>
                <a:rPr lang="en" sz="3600"/>
                <a:t>...</a:t>
              </a:r>
            </a:p>
          </p:txBody>
        </p:sp>
        <p:sp>
          <p:nvSpPr>
            <p:cNvPr id="450" name="Shape 450"/>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3600"/>
                <a:t>Contract</a:t>
              </a:r>
            </a:p>
          </p:txBody>
        </p:sp>
      </p:grpSp>
      <p:sp>
        <p:nvSpPr>
          <p:cNvPr id="451" name="Shape 451"/>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sp>
        <p:nvSpPr>
          <p:cNvPr id="452" name="Shape 452"/>
          <p:cNvSpPr/>
          <p:nvPr/>
        </p:nvSpPr>
        <p:spPr>
          <a:xfrm>
            <a:off x="1786400" y="4874775"/>
            <a:ext cx="847799" cy="272400"/>
          </a:xfrm>
          <a:prstGeom prst="rightArrow">
            <a:avLst>
              <a:gd fmla="val 50000" name="adj1"/>
              <a:gd fmla="val 50000" name="adj2"/>
            </a:avLst>
          </a:prstGeom>
          <a:solidFill>
            <a:srgbClr val="E06666"/>
          </a:solid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6" name="Shape 456"/>
        <p:cNvGrpSpPr/>
        <p:nvPr/>
      </p:nvGrpSpPr>
      <p:grpSpPr>
        <a:xfrm>
          <a:off x="0" y="0"/>
          <a:ext cx="0" cy="0"/>
          <a:chOff x="0" y="0"/>
          <a:chExt cx="0" cy="0"/>
        </a:xfrm>
      </p:grpSpPr>
      <p:sp>
        <p:nvSpPr>
          <p:cNvPr id="457" name="Shape 457"/>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None/>
            </a:pPr>
            <a:r>
              <a:rPr lang="en"/>
              <a:t>Contract</a:t>
            </a:r>
          </a:p>
        </p:txBody>
      </p:sp>
      <p:pic>
        <p:nvPicPr>
          <p:cNvPr id="458" name="Shape 458"/>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459" name="Shape 45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460" name="Shape 460"/>
          <p:cNvSpPr/>
          <p:nvPr/>
        </p:nvSpPr>
        <p:spPr>
          <a:xfrm>
            <a:off x="696400" y="2573650"/>
            <a:ext cx="22860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1" name="Shape 461"/>
          <p:cNvSpPr/>
          <p:nvPr/>
        </p:nvSpPr>
        <p:spPr>
          <a:xfrm>
            <a:off x="4295700" y="2573650"/>
            <a:ext cx="26682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2" name="Shape 462"/>
          <p:cNvSpPr/>
          <p:nvPr/>
        </p:nvSpPr>
        <p:spPr>
          <a:xfrm>
            <a:off x="7297025" y="3156050"/>
            <a:ext cx="847799" cy="15473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3" name="Shape 463"/>
          <p:cNvSpPr/>
          <p:nvPr/>
        </p:nvSpPr>
        <p:spPr>
          <a:xfrm>
            <a:off x="8277200" y="2824000"/>
            <a:ext cx="847799" cy="3509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4" name="Shape 464"/>
          <p:cNvSpPr/>
          <p:nvPr/>
        </p:nvSpPr>
        <p:spPr>
          <a:xfrm>
            <a:off x="3512250" y="5915525"/>
            <a:ext cx="52503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5" name="Shape 465"/>
          <p:cNvSpPr/>
          <p:nvPr/>
        </p:nvSpPr>
        <p:spPr>
          <a:xfrm>
            <a:off x="7728500" y="5374025"/>
            <a:ext cx="548699" cy="1035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6" name="Shape 466"/>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7" name="Shape 467"/>
          <p:cNvSpPr/>
          <p:nvPr/>
        </p:nvSpPr>
        <p:spPr>
          <a:xfrm>
            <a:off x="1935775" y="3156050"/>
            <a:ext cx="5497499"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8" name="Shape 468"/>
          <p:cNvSpPr/>
          <p:nvPr/>
        </p:nvSpPr>
        <p:spPr>
          <a:xfrm>
            <a:off x="4615650" y="4809325"/>
            <a:ext cx="2348400"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9" name="Shape 469"/>
          <p:cNvSpPr/>
          <p:nvPr/>
        </p:nvSpPr>
        <p:spPr>
          <a:xfrm>
            <a:off x="4389575" y="5374050"/>
            <a:ext cx="32252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70" name="Shape 470"/>
          <p:cNvSpPr/>
          <p:nvPr/>
        </p:nvSpPr>
        <p:spPr>
          <a:xfrm>
            <a:off x="378475" y="4901775"/>
            <a:ext cx="2924099" cy="911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71" name="Shape 471"/>
          <p:cNvSpPr/>
          <p:nvPr/>
        </p:nvSpPr>
        <p:spPr>
          <a:xfrm>
            <a:off x="1636025" y="5812950"/>
            <a:ext cx="548699" cy="394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72" name="Shape 472"/>
          <p:cNvSpPr/>
          <p:nvPr/>
        </p:nvSpPr>
        <p:spPr>
          <a:xfrm>
            <a:off x="62550" y="2824000"/>
            <a:ext cx="1163699" cy="24444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6" name="Shape 476"/>
        <p:cNvGrpSpPr/>
        <p:nvPr/>
      </p:nvGrpSpPr>
      <p:grpSpPr>
        <a:xfrm>
          <a:off x="0" y="0"/>
          <a:ext cx="0" cy="0"/>
          <a:chOff x="0" y="0"/>
          <a:chExt cx="0" cy="0"/>
        </a:xfrm>
      </p:grpSpPr>
      <p:sp>
        <p:nvSpPr>
          <p:cNvPr id="477" name="Shape 47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478" name="Shape 478"/>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479" name="Shape 479"/>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80" name="Shape 480"/>
          <p:cNvSpPr/>
          <p:nvPr/>
        </p:nvSpPr>
        <p:spPr>
          <a:xfrm>
            <a:off x="4295700" y="2573650"/>
            <a:ext cx="26682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1" name="Shape 481"/>
          <p:cNvSpPr/>
          <p:nvPr/>
        </p:nvSpPr>
        <p:spPr>
          <a:xfrm>
            <a:off x="7297025" y="3156050"/>
            <a:ext cx="847799" cy="15473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2" name="Shape 482"/>
          <p:cNvSpPr/>
          <p:nvPr/>
        </p:nvSpPr>
        <p:spPr>
          <a:xfrm>
            <a:off x="8277200" y="2824000"/>
            <a:ext cx="847799" cy="3509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3" name="Shape 483"/>
          <p:cNvSpPr/>
          <p:nvPr/>
        </p:nvSpPr>
        <p:spPr>
          <a:xfrm>
            <a:off x="3512250" y="5915525"/>
            <a:ext cx="52503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4" name="Shape 484"/>
          <p:cNvSpPr/>
          <p:nvPr/>
        </p:nvSpPr>
        <p:spPr>
          <a:xfrm>
            <a:off x="7728500" y="5374025"/>
            <a:ext cx="548699" cy="1035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5" name="Shape 485"/>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6" name="Shape 486"/>
          <p:cNvSpPr/>
          <p:nvPr/>
        </p:nvSpPr>
        <p:spPr>
          <a:xfrm>
            <a:off x="4615650" y="4809325"/>
            <a:ext cx="2348400"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7" name="Shape 487"/>
          <p:cNvSpPr/>
          <p:nvPr/>
        </p:nvSpPr>
        <p:spPr>
          <a:xfrm>
            <a:off x="4389575" y="5374050"/>
            <a:ext cx="32252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8" name="Shape 488"/>
          <p:cNvSpPr/>
          <p:nvPr/>
        </p:nvSpPr>
        <p:spPr>
          <a:xfrm>
            <a:off x="378475" y="4901775"/>
            <a:ext cx="2924099" cy="911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9" name="Shape 489"/>
          <p:cNvSpPr/>
          <p:nvPr/>
        </p:nvSpPr>
        <p:spPr>
          <a:xfrm>
            <a:off x="1636025" y="5812950"/>
            <a:ext cx="548699" cy="394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90" name="Shape 490"/>
          <p:cNvSpPr/>
          <p:nvPr/>
        </p:nvSpPr>
        <p:spPr>
          <a:xfrm>
            <a:off x="62550" y="3285175"/>
            <a:ext cx="1163699" cy="1983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91" name="Shape 491"/>
          <p:cNvSpPr/>
          <p:nvPr/>
        </p:nvSpPr>
        <p:spPr>
          <a:xfrm>
            <a:off x="1935775" y="3156050"/>
            <a:ext cx="5497499"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 name="Shape 54"/>
        <p:cNvGrpSpPr/>
        <p:nvPr/>
      </p:nvGrpSpPr>
      <p:grpSpPr>
        <a:xfrm>
          <a:off x="0" y="0"/>
          <a:ext cx="0" cy="0"/>
          <a:chOff x="0" y="0"/>
          <a:chExt cx="0" cy="0"/>
        </a:xfrm>
      </p:grpSpPr>
      <p:sp>
        <p:nvSpPr>
          <p:cNvPr id="55" name="Shape 55"/>
          <p:cNvSpPr txBox="1"/>
          <p:nvPr/>
        </p:nvSpPr>
        <p:spPr>
          <a:xfrm>
            <a:off x="0" y="2070900"/>
            <a:ext cx="9144000" cy="2716199"/>
          </a:xfrm>
          <a:prstGeom prst="rect">
            <a:avLst/>
          </a:prstGeom>
          <a:noFill/>
          <a:ln>
            <a:noFill/>
          </a:ln>
        </p:spPr>
        <p:txBody>
          <a:bodyPr anchorCtr="0" anchor="ctr" bIns="91425" lIns="91425" rIns="91425" tIns="91425">
            <a:noAutofit/>
          </a:bodyPr>
          <a:lstStyle/>
          <a:p>
            <a:pPr lvl="0" rtl="0" algn="ctr">
              <a:spcBef>
                <a:spcPts val="0"/>
              </a:spcBef>
              <a:buClr>
                <a:schemeClr val="dk1"/>
              </a:buClr>
              <a:buSzPct val="25000"/>
              <a:buFont typeface="Arial"/>
              <a:buNone/>
            </a:pPr>
            <a:r>
              <a:rPr b="1" lang="en" sz="4800">
                <a:solidFill>
                  <a:srgbClr val="FFFFFF"/>
                </a:solidFill>
              </a:rPr>
              <a:t>Problems</a:t>
            </a:r>
          </a:p>
        </p:txBody>
      </p:sp>
      <p:sp>
        <p:nvSpPr>
          <p:cNvPr id="56" name="Shape 5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5" name="Shape 495"/>
        <p:cNvGrpSpPr/>
        <p:nvPr/>
      </p:nvGrpSpPr>
      <p:grpSpPr>
        <a:xfrm>
          <a:off x="0" y="0"/>
          <a:ext cx="0" cy="0"/>
          <a:chOff x="0" y="0"/>
          <a:chExt cx="0" cy="0"/>
        </a:xfrm>
      </p:grpSpPr>
      <p:sp>
        <p:nvSpPr>
          <p:cNvPr id="496" name="Shape 49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497" name="Shape 497"/>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498" name="Shape 498"/>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99" name="Shape 499"/>
          <p:cNvSpPr/>
          <p:nvPr/>
        </p:nvSpPr>
        <p:spPr>
          <a:xfrm>
            <a:off x="7297025" y="3156050"/>
            <a:ext cx="847799" cy="15473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0" name="Shape 500"/>
          <p:cNvSpPr/>
          <p:nvPr/>
        </p:nvSpPr>
        <p:spPr>
          <a:xfrm>
            <a:off x="8277200" y="2824000"/>
            <a:ext cx="847799" cy="3509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1" name="Shape 501"/>
          <p:cNvSpPr/>
          <p:nvPr/>
        </p:nvSpPr>
        <p:spPr>
          <a:xfrm>
            <a:off x="3512250" y="5915525"/>
            <a:ext cx="52503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2" name="Shape 502"/>
          <p:cNvSpPr/>
          <p:nvPr/>
        </p:nvSpPr>
        <p:spPr>
          <a:xfrm>
            <a:off x="7728500" y="5374025"/>
            <a:ext cx="548699" cy="1035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3" name="Shape 503"/>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4" name="Shape 504"/>
          <p:cNvSpPr/>
          <p:nvPr/>
        </p:nvSpPr>
        <p:spPr>
          <a:xfrm>
            <a:off x="4615650" y="4809325"/>
            <a:ext cx="2348400"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5" name="Shape 505"/>
          <p:cNvSpPr/>
          <p:nvPr/>
        </p:nvSpPr>
        <p:spPr>
          <a:xfrm>
            <a:off x="4389575" y="5374050"/>
            <a:ext cx="32252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6" name="Shape 506"/>
          <p:cNvSpPr/>
          <p:nvPr/>
        </p:nvSpPr>
        <p:spPr>
          <a:xfrm>
            <a:off x="378475" y="4901775"/>
            <a:ext cx="2924099" cy="911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7" name="Shape 507"/>
          <p:cNvSpPr/>
          <p:nvPr/>
        </p:nvSpPr>
        <p:spPr>
          <a:xfrm>
            <a:off x="1636025" y="5812950"/>
            <a:ext cx="548699" cy="394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8" name="Shape 508"/>
          <p:cNvSpPr/>
          <p:nvPr/>
        </p:nvSpPr>
        <p:spPr>
          <a:xfrm>
            <a:off x="62550" y="3285175"/>
            <a:ext cx="1163699" cy="1983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9" name="Shape 509"/>
          <p:cNvSpPr/>
          <p:nvPr/>
        </p:nvSpPr>
        <p:spPr>
          <a:xfrm>
            <a:off x="1935775" y="3156050"/>
            <a:ext cx="5497499"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3" name="Shape 513"/>
        <p:cNvGrpSpPr/>
        <p:nvPr/>
      </p:nvGrpSpPr>
      <p:grpSpPr>
        <a:xfrm>
          <a:off x="0" y="0"/>
          <a:ext cx="0" cy="0"/>
          <a:chOff x="0" y="0"/>
          <a:chExt cx="0" cy="0"/>
        </a:xfrm>
      </p:grpSpPr>
      <p:sp>
        <p:nvSpPr>
          <p:cNvPr id="514" name="Shape 51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515" name="Shape 515"/>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16" name="Shape 516"/>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17" name="Shape 517"/>
          <p:cNvSpPr/>
          <p:nvPr/>
        </p:nvSpPr>
        <p:spPr>
          <a:xfrm>
            <a:off x="8277200" y="2824000"/>
            <a:ext cx="847799" cy="3509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18" name="Shape 518"/>
          <p:cNvSpPr/>
          <p:nvPr/>
        </p:nvSpPr>
        <p:spPr>
          <a:xfrm>
            <a:off x="3512250" y="5915525"/>
            <a:ext cx="52503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19" name="Shape 519"/>
          <p:cNvSpPr/>
          <p:nvPr/>
        </p:nvSpPr>
        <p:spPr>
          <a:xfrm>
            <a:off x="7728500" y="5374025"/>
            <a:ext cx="548699" cy="1035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0" name="Shape 520"/>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1" name="Shape 521"/>
          <p:cNvSpPr/>
          <p:nvPr/>
        </p:nvSpPr>
        <p:spPr>
          <a:xfrm>
            <a:off x="4615650" y="4809325"/>
            <a:ext cx="2348400"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2" name="Shape 522"/>
          <p:cNvSpPr/>
          <p:nvPr/>
        </p:nvSpPr>
        <p:spPr>
          <a:xfrm>
            <a:off x="4389575" y="5374050"/>
            <a:ext cx="32252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3" name="Shape 523"/>
          <p:cNvSpPr/>
          <p:nvPr/>
        </p:nvSpPr>
        <p:spPr>
          <a:xfrm>
            <a:off x="378475" y="4901775"/>
            <a:ext cx="2924099" cy="911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4" name="Shape 524"/>
          <p:cNvSpPr/>
          <p:nvPr/>
        </p:nvSpPr>
        <p:spPr>
          <a:xfrm>
            <a:off x="1636025" y="5812950"/>
            <a:ext cx="548699" cy="394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5" name="Shape 525"/>
          <p:cNvSpPr/>
          <p:nvPr/>
        </p:nvSpPr>
        <p:spPr>
          <a:xfrm>
            <a:off x="62550" y="3285175"/>
            <a:ext cx="1163699" cy="1983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6" name="Shape 526"/>
          <p:cNvSpPr/>
          <p:nvPr/>
        </p:nvSpPr>
        <p:spPr>
          <a:xfrm>
            <a:off x="1935775" y="3156050"/>
            <a:ext cx="5250300"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0" name="Shape 530"/>
        <p:cNvGrpSpPr/>
        <p:nvPr/>
      </p:nvGrpSpPr>
      <p:grpSpPr>
        <a:xfrm>
          <a:off x="0" y="0"/>
          <a:ext cx="0" cy="0"/>
          <a:chOff x="0" y="0"/>
          <a:chExt cx="0" cy="0"/>
        </a:xfrm>
      </p:grpSpPr>
      <p:sp>
        <p:nvSpPr>
          <p:cNvPr id="531" name="Shape 531"/>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532" name="Shape 532"/>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33" name="Shape 533"/>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34" name="Shape 534"/>
          <p:cNvSpPr/>
          <p:nvPr/>
        </p:nvSpPr>
        <p:spPr>
          <a:xfrm>
            <a:off x="8277200" y="2824000"/>
            <a:ext cx="847799" cy="3509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35" name="Shape 535"/>
          <p:cNvSpPr/>
          <p:nvPr/>
        </p:nvSpPr>
        <p:spPr>
          <a:xfrm>
            <a:off x="3512250" y="5915525"/>
            <a:ext cx="52503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36" name="Shape 536"/>
          <p:cNvSpPr/>
          <p:nvPr/>
        </p:nvSpPr>
        <p:spPr>
          <a:xfrm>
            <a:off x="7728500" y="5374025"/>
            <a:ext cx="548699" cy="1035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37" name="Shape 537"/>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38" name="Shape 538"/>
          <p:cNvSpPr/>
          <p:nvPr/>
        </p:nvSpPr>
        <p:spPr>
          <a:xfrm>
            <a:off x="4389575" y="5374050"/>
            <a:ext cx="32252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39" name="Shape 539"/>
          <p:cNvSpPr/>
          <p:nvPr/>
        </p:nvSpPr>
        <p:spPr>
          <a:xfrm>
            <a:off x="378475" y="4901775"/>
            <a:ext cx="2924099" cy="911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40" name="Shape 540"/>
          <p:cNvSpPr/>
          <p:nvPr/>
        </p:nvSpPr>
        <p:spPr>
          <a:xfrm>
            <a:off x="1636025" y="5812950"/>
            <a:ext cx="548699" cy="394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41" name="Shape 541"/>
          <p:cNvSpPr/>
          <p:nvPr/>
        </p:nvSpPr>
        <p:spPr>
          <a:xfrm>
            <a:off x="62550" y="3285175"/>
            <a:ext cx="1163699" cy="1983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42" name="Shape 542"/>
          <p:cNvSpPr/>
          <p:nvPr/>
        </p:nvSpPr>
        <p:spPr>
          <a:xfrm>
            <a:off x="1935775" y="3156050"/>
            <a:ext cx="5345100"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6" name="Shape 546"/>
        <p:cNvGrpSpPr/>
        <p:nvPr/>
      </p:nvGrpSpPr>
      <p:grpSpPr>
        <a:xfrm>
          <a:off x="0" y="0"/>
          <a:ext cx="0" cy="0"/>
          <a:chOff x="0" y="0"/>
          <a:chExt cx="0" cy="0"/>
        </a:xfrm>
      </p:grpSpPr>
      <p:sp>
        <p:nvSpPr>
          <p:cNvPr id="547" name="Shape 54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548" name="Shape 548"/>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49" name="Shape 549"/>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50" name="Shape 550"/>
          <p:cNvSpPr/>
          <p:nvPr/>
        </p:nvSpPr>
        <p:spPr>
          <a:xfrm>
            <a:off x="8277200" y="2824000"/>
            <a:ext cx="847799" cy="3509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1" name="Shape 551"/>
          <p:cNvSpPr/>
          <p:nvPr/>
        </p:nvSpPr>
        <p:spPr>
          <a:xfrm>
            <a:off x="3512250" y="5915525"/>
            <a:ext cx="52503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2" name="Shape 552"/>
          <p:cNvSpPr/>
          <p:nvPr/>
        </p:nvSpPr>
        <p:spPr>
          <a:xfrm>
            <a:off x="7728500" y="5374025"/>
            <a:ext cx="548699" cy="1035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3" name="Shape 553"/>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4" name="Shape 554"/>
          <p:cNvSpPr/>
          <p:nvPr/>
        </p:nvSpPr>
        <p:spPr>
          <a:xfrm>
            <a:off x="378475" y="4901775"/>
            <a:ext cx="2924099" cy="911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5" name="Shape 555"/>
          <p:cNvSpPr/>
          <p:nvPr/>
        </p:nvSpPr>
        <p:spPr>
          <a:xfrm>
            <a:off x="1636025" y="5812950"/>
            <a:ext cx="548699" cy="394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6" name="Shape 556"/>
          <p:cNvSpPr/>
          <p:nvPr/>
        </p:nvSpPr>
        <p:spPr>
          <a:xfrm>
            <a:off x="62550" y="3285175"/>
            <a:ext cx="1163699" cy="1983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7" name="Shape 557"/>
          <p:cNvSpPr/>
          <p:nvPr/>
        </p:nvSpPr>
        <p:spPr>
          <a:xfrm>
            <a:off x="1935775" y="3156050"/>
            <a:ext cx="5358300"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1" name="Shape 561"/>
        <p:cNvGrpSpPr/>
        <p:nvPr/>
      </p:nvGrpSpPr>
      <p:grpSpPr>
        <a:xfrm>
          <a:off x="0" y="0"/>
          <a:ext cx="0" cy="0"/>
          <a:chOff x="0" y="0"/>
          <a:chExt cx="0" cy="0"/>
        </a:xfrm>
      </p:grpSpPr>
      <p:sp>
        <p:nvSpPr>
          <p:cNvPr id="562" name="Shape 562"/>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563" name="Shape 563"/>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64" name="Shape 564"/>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65" name="Shape 565"/>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66" name="Shape 566"/>
          <p:cNvSpPr/>
          <p:nvPr/>
        </p:nvSpPr>
        <p:spPr>
          <a:xfrm>
            <a:off x="378475" y="4901775"/>
            <a:ext cx="2924099" cy="911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67" name="Shape 567"/>
          <p:cNvSpPr/>
          <p:nvPr/>
        </p:nvSpPr>
        <p:spPr>
          <a:xfrm>
            <a:off x="1636025" y="5812950"/>
            <a:ext cx="548699" cy="394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68" name="Shape 568"/>
          <p:cNvSpPr/>
          <p:nvPr/>
        </p:nvSpPr>
        <p:spPr>
          <a:xfrm>
            <a:off x="62550" y="3285175"/>
            <a:ext cx="1163699" cy="1983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69" name="Shape 569"/>
          <p:cNvSpPr/>
          <p:nvPr/>
        </p:nvSpPr>
        <p:spPr>
          <a:xfrm>
            <a:off x="1935775" y="3156050"/>
            <a:ext cx="5318699"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3" name="Shape 573"/>
        <p:cNvGrpSpPr/>
        <p:nvPr/>
      </p:nvGrpSpPr>
      <p:grpSpPr>
        <a:xfrm>
          <a:off x="0" y="0"/>
          <a:ext cx="0" cy="0"/>
          <a:chOff x="0" y="0"/>
          <a:chExt cx="0" cy="0"/>
        </a:xfrm>
      </p:grpSpPr>
      <p:sp>
        <p:nvSpPr>
          <p:cNvPr id="574" name="Shape 57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575" name="Shape 575"/>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76" name="Shape 576"/>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77" name="Shape 577"/>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78" name="Shape 578"/>
          <p:cNvSpPr/>
          <p:nvPr/>
        </p:nvSpPr>
        <p:spPr>
          <a:xfrm>
            <a:off x="1913175" y="5024525"/>
            <a:ext cx="13916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79" name="Shape 579"/>
          <p:cNvSpPr/>
          <p:nvPr/>
        </p:nvSpPr>
        <p:spPr>
          <a:xfrm>
            <a:off x="838725" y="5037050"/>
            <a:ext cx="1034700"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80" name="Shape 580"/>
          <p:cNvSpPr/>
          <p:nvPr/>
        </p:nvSpPr>
        <p:spPr>
          <a:xfrm>
            <a:off x="90825" y="3208125"/>
            <a:ext cx="671400" cy="21966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81" name="Shape 581"/>
          <p:cNvSpPr/>
          <p:nvPr/>
        </p:nvSpPr>
        <p:spPr>
          <a:xfrm>
            <a:off x="457200" y="5122250"/>
            <a:ext cx="548699" cy="2885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82" name="Shape 582"/>
          <p:cNvSpPr/>
          <p:nvPr/>
        </p:nvSpPr>
        <p:spPr>
          <a:xfrm>
            <a:off x="1935775" y="3156050"/>
            <a:ext cx="5345100"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6" name="Shape 586"/>
        <p:cNvGrpSpPr/>
        <p:nvPr/>
      </p:nvGrpSpPr>
      <p:grpSpPr>
        <a:xfrm>
          <a:off x="0" y="0"/>
          <a:ext cx="0" cy="0"/>
          <a:chOff x="0" y="0"/>
          <a:chExt cx="0" cy="0"/>
        </a:xfrm>
      </p:grpSpPr>
      <p:sp>
        <p:nvSpPr>
          <p:cNvPr id="587" name="Shape 58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588" name="Shape 588"/>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89" name="Shape 589"/>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3" name="Shape 593"/>
        <p:cNvGrpSpPr/>
        <p:nvPr/>
      </p:nvGrpSpPr>
      <p:grpSpPr>
        <a:xfrm>
          <a:off x="0" y="0"/>
          <a:ext cx="0" cy="0"/>
          <a:chOff x="0" y="0"/>
          <a:chExt cx="0" cy="0"/>
        </a:xfrm>
      </p:grpSpPr>
      <p:sp>
        <p:nvSpPr>
          <p:cNvPr id="594" name="Shape 59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sp>
        <p:nvSpPr>
          <p:cNvPr id="595" name="Shape 595"/>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96" name="Shape 596"/>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1: </a:t>
            </a:r>
            <a:r>
              <a:rPr b="1" lang="en" sz="1800"/>
              <a:t>Register new contract and check contract status changes</a:t>
            </a:r>
          </a:p>
        </p:txBody>
      </p:sp>
      <p:sp>
        <p:nvSpPr>
          <p:cNvPr id="597" name="Shape 597"/>
          <p:cNvSpPr txBox="1"/>
          <p:nvPr/>
        </p:nvSpPr>
        <p:spPr>
          <a:xfrm>
            <a:off x="870150" y="3270175"/>
            <a:ext cx="7969199" cy="977400"/>
          </a:xfrm>
          <a:prstGeom prst="rect">
            <a:avLst/>
          </a:prstGeom>
          <a:noFill/>
          <a:ln>
            <a:noFill/>
          </a:ln>
        </p:spPr>
        <p:txBody>
          <a:bodyPr anchorCtr="0" anchor="t" bIns="91425" lIns="91425" rIns="91425" tIns="91425">
            <a:noAutofit/>
          </a:bodyPr>
          <a:lstStyle/>
          <a:p>
            <a:pPr lvl="0" rtl="0">
              <a:spcBef>
                <a:spcPts val="0"/>
              </a:spcBef>
              <a:buNone/>
            </a:pPr>
            <a:r>
              <a:rPr lang="en" sz="2400"/>
              <a:t>Customer </a:t>
            </a:r>
            <a:r>
              <a:rPr b="1" lang="en" sz="2400"/>
              <a:t>Cao Thanh Minh</a:t>
            </a:r>
            <a:r>
              <a:rPr lang="en" sz="2400"/>
              <a:t> own a motorbike and want to register new insurance contract for his bike.</a:t>
            </a:r>
          </a:p>
        </p:txBody>
      </p:sp>
      <p:sp>
        <p:nvSpPr>
          <p:cNvPr id="598" name="Shape 598"/>
          <p:cNvSpPr txBox="1"/>
          <p:nvPr/>
        </p:nvSpPr>
        <p:spPr>
          <a:xfrm>
            <a:off x="781650" y="2598775"/>
            <a:ext cx="4380300" cy="671400"/>
          </a:xfrm>
          <a:prstGeom prst="rect">
            <a:avLst/>
          </a:prstGeom>
          <a:noFill/>
          <a:ln>
            <a:noFill/>
          </a:ln>
        </p:spPr>
        <p:txBody>
          <a:bodyPr anchorCtr="0" anchor="t" bIns="91425" lIns="91425" rIns="91425" tIns="91425">
            <a:noAutofit/>
          </a:bodyPr>
          <a:lstStyle/>
          <a:p>
            <a:pPr lvl="0" rtl="0">
              <a:spcBef>
                <a:spcPts val="0"/>
              </a:spcBef>
              <a:buNone/>
            </a:pPr>
            <a:r>
              <a:rPr b="1" lang="en" sz="3000"/>
              <a:t>Scenario:</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2" name="Shape 602"/>
        <p:cNvGrpSpPr/>
        <p:nvPr/>
      </p:nvGrpSpPr>
      <p:grpSpPr>
        <a:xfrm>
          <a:off x="0" y="0"/>
          <a:ext cx="0" cy="0"/>
          <a:chOff x="0" y="0"/>
          <a:chExt cx="0" cy="0"/>
        </a:xfrm>
      </p:grpSpPr>
      <p:sp>
        <p:nvSpPr>
          <p:cNvPr id="603" name="Shape 60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sp>
        <p:nvSpPr>
          <p:cNvPr id="604" name="Shape 604"/>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1: </a:t>
            </a:r>
            <a:r>
              <a:rPr b="1" lang="en" sz="1800"/>
              <a:t>Register new contract and check contract status changes</a:t>
            </a:r>
          </a:p>
        </p:txBody>
      </p:sp>
      <p:pic>
        <p:nvPicPr>
          <p:cNvPr id="605" name="Shape 605"/>
          <p:cNvPicPr preferRelativeResize="0"/>
          <p:nvPr/>
        </p:nvPicPr>
        <p:blipFill>
          <a:blip r:embed="rId3">
            <a:alphaModFix/>
          </a:blip>
          <a:stretch>
            <a:fillRect/>
          </a:stretch>
        </p:blipFill>
        <p:spPr>
          <a:xfrm>
            <a:off x="1326199" y="2358575"/>
            <a:ext cx="6491600" cy="4229899"/>
          </a:xfrm>
          <a:prstGeom prst="rect">
            <a:avLst/>
          </a:prstGeom>
          <a:noFill/>
          <a:ln>
            <a:noFill/>
          </a:ln>
        </p:spPr>
      </p:pic>
      <p:sp>
        <p:nvSpPr>
          <p:cNvPr id="606" name="Shape 606"/>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07" name="Shape 607"/>
          <p:cNvSpPr/>
          <p:nvPr/>
        </p:nvSpPr>
        <p:spPr>
          <a:xfrm>
            <a:off x="4317450" y="2430175"/>
            <a:ext cx="3500400" cy="11430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08" name="Shape 608"/>
          <p:cNvSpPr/>
          <p:nvPr/>
        </p:nvSpPr>
        <p:spPr>
          <a:xfrm>
            <a:off x="5643600" y="2692650"/>
            <a:ext cx="3152099" cy="3817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09" name="Shape 609"/>
          <p:cNvSpPr/>
          <p:nvPr/>
        </p:nvSpPr>
        <p:spPr>
          <a:xfrm>
            <a:off x="3282925" y="4511450"/>
            <a:ext cx="3152099" cy="2076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3" name="Shape 613"/>
        <p:cNvGrpSpPr/>
        <p:nvPr/>
      </p:nvGrpSpPr>
      <p:grpSpPr>
        <a:xfrm>
          <a:off x="0" y="0"/>
          <a:ext cx="0" cy="0"/>
          <a:chOff x="0" y="0"/>
          <a:chExt cx="0" cy="0"/>
        </a:xfrm>
      </p:grpSpPr>
      <p:sp>
        <p:nvSpPr>
          <p:cNvPr id="614" name="Shape 61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sp>
        <p:nvSpPr>
          <p:cNvPr id="615" name="Shape 615"/>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1: </a:t>
            </a:r>
            <a:r>
              <a:rPr b="1" lang="en" sz="1800"/>
              <a:t>Register new contract and check contract status changes</a:t>
            </a:r>
          </a:p>
        </p:txBody>
      </p:sp>
      <p:pic>
        <p:nvPicPr>
          <p:cNvPr id="616" name="Shape 616"/>
          <p:cNvPicPr preferRelativeResize="0"/>
          <p:nvPr/>
        </p:nvPicPr>
        <p:blipFill>
          <a:blip r:embed="rId3">
            <a:alphaModFix/>
          </a:blip>
          <a:stretch>
            <a:fillRect/>
          </a:stretch>
        </p:blipFill>
        <p:spPr>
          <a:xfrm>
            <a:off x="1326199" y="2358575"/>
            <a:ext cx="6491600" cy="4229899"/>
          </a:xfrm>
          <a:prstGeom prst="rect">
            <a:avLst/>
          </a:prstGeom>
          <a:noFill/>
          <a:ln>
            <a:noFill/>
          </a:ln>
        </p:spPr>
      </p:pic>
      <p:sp>
        <p:nvSpPr>
          <p:cNvPr id="617" name="Shape 617"/>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18" name="Shape 618"/>
          <p:cNvSpPr/>
          <p:nvPr/>
        </p:nvSpPr>
        <p:spPr>
          <a:xfrm>
            <a:off x="3282925" y="4511450"/>
            <a:ext cx="3152099" cy="2076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19" name="Shape 619"/>
          <p:cNvSpPr/>
          <p:nvPr/>
        </p:nvSpPr>
        <p:spPr>
          <a:xfrm>
            <a:off x="5643600" y="4920200"/>
            <a:ext cx="3152099" cy="15893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620" name="Shape 620"/>
          <p:cNvPicPr preferRelativeResize="0"/>
          <p:nvPr/>
        </p:nvPicPr>
        <p:blipFill>
          <a:blip r:embed="rId4">
            <a:alphaModFix/>
          </a:blip>
          <a:stretch>
            <a:fillRect/>
          </a:stretch>
        </p:blipFill>
        <p:spPr>
          <a:xfrm>
            <a:off x="5434925" y="2870400"/>
            <a:ext cx="1090574" cy="355424"/>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type="title"/>
          </p:nvPr>
        </p:nvSpPr>
        <p:spPr>
          <a:xfrm>
            <a:off x="457200" y="274637"/>
            <a:ext cx="8229600" cy="1143000"/>
          </a:xfrm>
          <a:prstGeom prst="rect">
            <a:avLst/>
          </a:prstGeom>
        </p:spPr>
        <p:txBody>
          <a:bodyPr anchorCtr="0" anchor="b" bIns="91425" lIns="91425" rIns="91425" tIns="91425">
            <a:noAutofit/>
          </a:bodyPr>
          <a:lstStyle/>
          <a:p>
            <a:pPr indent="-228600" lvl="0" marL="457200">
              <a:spcBef>
                <a:spcPts val="0"/>
              </a:spcBef>
              <a:buAutoNum type="arabicPeriod"/>
            </a:pPr>
            <a:r>
              <a:rPr lang="en"/>
              <a:t>Problems</a:t>
            </a:r>
          </a:p>
        </p:txBody>
      </p:sp>
      <p:sp>
        <p:nvSpPr>
          <p:cNvPr id="62" name="Shape 62"/>
          <p:cNvSpPr txBox="1"/>
          <p:nvPr/>
        </p:nvSpPr>
        <p:spPr>
          <a:xfrm>
            <a:off x="1838700" y="5834325"/>
            <a:ext cx="6096899" cy="889200"/>
          </a:xfrm>
          <a:prstGeom prst="rect">
            <a:avLst/>
          </a:prstGeom>
          <a:noFill/>
          <a:ln>
            <a:noFill/>
          </a:ln>
        </p:spPr>
        <p:txBody>
          <a:bodyPr anchorCtr="0" anchor="ctr" bIns="91425" lIns="91425" rIns="91425" tIns="91425">
            <a:noAutofit/>
          </a:bodyPr>
          <a:lstStyle/>
          <a:p>
            <a:pPr lvl="0" rtl="0">
              <a:spcBef>
                <a:spcPts val="600"/>
              </a:spcBef>
              <a:spcAft>
                <a:spcPts val="600"/>
              </a:spcAft>
              <a:buNone/>
            </a:pPr>
            <a:r>
              <a:rPr lang="en" sz="2000">
                <a:solidFill>
                  <a:schemeClr val="dk1"/>
                </a:solidFill>
              </a:rPr>
              <a:t>Insurance customer </a:t>
            </a:r>
            <a:r>
              <a:rPr b="1" lang="en" sz="2000">
                <a:solidFill>
                  <a:schemeClr val="dk1"/>
                </a:solidFill>
              </a:rPr>
              <a:t>forget contract expired date</a:t>
            </a:r>
            <a:r>
              <a:rPr lang="en" sz="2000">
                <a:solidFill>
                  <a:schemeClr val="dk1"/>
                </a:solidFill>
              </a:rPr>
              <a:t>.</a:t>
            </a:r>
          </a:p>
        </p:txBody>
      </p:sp>
      <p:sp>
        <p:nvSpPr>
          <p:cNvPr id="63" name="Shape 6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pic>
        <p:nvPicPr>
          <p:cNvPr id="64" name="Shape 64"/>
          <p:cNvPicPr preferRelativeResize="0"/>
          <p:nvPr/>
        </p:nvPicPr>
        <p:blipFill>
          <a:blip r:embed="rId3">
            <a:alphaModFix/>
          </a:blip>
          <a:stretch>
            <a:fillRect/>
          </a:stretch>
        </p:blipFill>
        <p:spPr>
          <a:xfrm>
            <a:off x="2633662" y="2051012"/>
            <a:ext cx="3876675" cy="3857625"/>
          </a:xfrm>
          <a:prstGeom prst="rect">
            <a:avLst/>
          </a:prstGeom>
          <a:noFill/>
          <a:ln>
            <a:noFill/>
          </a:ln>
        </p:spPr>
      </p:pic>
      <p:sp>
        <p:nvSpPr>
          <p:cNvPr id="65" name="Shape 65"/>
          <p:cNvSpPr/>
          <p:nvPr/>
        </p:nvSpPr>
        <p:spPr>
          <a:xfrm>
            <a:off x="1374750" y="177077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4" name="Shape 624"/>
        <p:cNvGrpSpPr/>
        <p:nvPr/>
      </p:nvGrpSpPr>
      <p:grpSpPr>
        <a:xfrm>
          <a:off x="0" y="0"/>
          <a:ext cx="0" cy="0"/>
          <a:chOff x="0" y="0"/>
          <a:chExt cx="0" cy="0"/>
        </a:xfrm>
      </p:grpSpPr>
      <p:sp>
        <p:nvSpPr>
          <p:cNvPr id="625" name="Shape 62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sp>
        <p:nvSpPr>
          <p:cNvPr id="626" name="Shape 626"/>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1: </a:t>
            </a:r>
            <a:r>
              <a:rPr b="1" lang="en" sz="1800"/>
              <a:t>Register new contract and check contract status changes</a:t>
            </a:r>
          </a:p>
        </p:txBody>
      </p:sp>
      <p:pic>
        <p:nvPicPr>
          <p:cNvPr id="627" name="Shape 627"/>
          <p:cNvPicPr preferRelativeResize="0"/>
          <p:nvPr/>
        </p:nvPicPr>
        <p:blipFill>
          <a:blip r:embed="rId3">
            <a:alphaModFix/>
          </a:blip>
          <a:stretch>
            <a:fillRect/>
          </a:stretch>
        </p:blipFill>
        <p:spPr>
          <a:xfrm>
            <a:off x="1326199" y="2358575"/>
            <a:ext cx="6491600" cy="4229899"/>
          </a:xfrm>
          <a:prstGeom prst="rect">
            <a:avLst/>
          </a:prstGeom>
          <a:noFill/>
          <a:ln>
            <a:noFill/>
          </a:ln>
        </p:spPr>
      </p:pic>
      <p:sp>
        <p:nvSpPr>
          <p:cNvPr id="628" name="Shape 628"/>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629" name="Shape 629"/>
          <p:cNvPicPr preferRelativeResize="0"/>
          <p:nvPr/>
        </p:nvPicPr>
        <p:blipFill>
          <a:blip r:embed="rId4">
            <a:alphaModFix/>
          </a:blip>
          <a:stretch>
            <a:fillRect/>
          </a:stretch>
        </p:blipFill>
        <p:spPr>
          <a:xfrm>
            <a:off x="5434925" y="2870400"/>
            <a:ext cx="1090574" cy="355424"/>
          </a:xfrm>
          <a:prstGeom prst="rect">
            <a:avLst/>
          </a:prstGeom>
          <a:noFill/>
          <a:ln>
            <a:noFill/>
          </a:ln>
        </p:spPr>
      </p:pic>
      <p:pic>
        <p:nvPicPr>
          <p:cNvPr id="630" name="Shape 630"/>
          <p:cNvPicPr preferRelativeResize="0"/>
          <p:nvPr/>
        </p:nvPicPr>
        <p:blipFill>
          <a:blip r:embed="rId5">
            <a:alphaModFix/>
          </a:blip>
          <a:stretch>
            <a:fillRect/>
          </a:stretch>
        </p:blipFill>
        <p:spPr>
          <a:xfrm>
            <a:off x="6342000" y="5420325"/>
            <a:ext cx="1090574" cy="355424"/>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4" name="Shape 634"/>
        <p:cNvGrpSpPr/>
        <p:nvPr/>
      </p:nvGrpSpPr>
      <p:grpSpPr>
        <a:xfrm>
          <a:off x="0" y="0"/>
          <a:ext cx="0" cy="0"/>
          <a:chOff x="0" y="0"/>
          <a:chExt cx="0" cy="0"/>
        </a:xfrm>
      </p:grpSpPr>
      <p:sp>
        <p:nvSpPr>
          <p:cNvPr id="635" name="Shape 63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636" name="Shape 636"/>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637" name="Shape 637"/>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38" name="Shape 638"/>
          <p:cNvSpPr/>
          <p:nvPr/>
        </p:nvSpPr>
        <p:spPr>
          <a:xfrm>
            <a:off x="363350" y="3298675"/>
            <a:ext cx="8323499" cy="33018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639" name="Shape 639"/>
          <p:cNvSpPr/>
          <p:nvPr/>
        </p:nvSpPr>
        <p:spPr>
          <a:xfrm>
            <a:off x="575275" y="2301150"/>
            <a:ext cx="8111399" cy="9840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3" name="Shape 643"/>
        <p:cNvGrpSpPr/>
        <p:nvPr/>
      </p:nvGrpSpPr>
      <p:grpSpPr>
        <a:xfrm>
          <a:off x="0" y="0"/>
          <a:ext cx="0" cy="0"/>
          <a:chOff x="0" y="0"/>
          <a:chExt cx="0" cy="0"/>
        </a:xfrm>
      </p:grpSpPr>
      <p:sp>
        <p:nvSpPr>
          <p:cNvPr id="644" name="Shape 644"/>
          <p:cNvSpPr txBox="1"/>
          <p:nvPr/>
        </p:nvSpPr>
        <p:spPr>
          <a:xfrm>
            <a:off x="0" y="2070900"/>
            <a:ext cx="9144000" cy="2716199"/>
          </a:xfrm>
          <a:prstGeom prst="rect">
            <a:avLst/>
          </a:prstGeom>
          <a:noFill/>
          <a:ln>
            <a:noFill/>
          </a:ln>
        </p:spPr>
        <p:txBody>
          <a:bodyPr anchorCtr="0" anchor="ctr" bIns="91425" lIns="91425" rIns="91425" tIns="91425">
            <a:noAutofit/>
          </a:bodyPr>
          <a:lstStyle/>
          <a:p>
            <a:pPr lvl="0" rtl="0" algn="ctr">
              <a:spcBef>
                <a:spcPts val="0"/>
              </a:spcBef>
              <a:buClr>
                <a:schemeClr val="dk1"/>
              </a:buClr>
              <a:buSzPct val="25000"/>
              <a:buFont typeface="Arial"/>
              <a:buNone/>
            </a:pPr>
            <a:r>
              <a:rPr b="1" lang="en" sz="4800">
                <a:solidFill>
                  <a:srgbClr val="FFFFFF"/>
                </a:solidFill>
              </a:rPr>
              <a:t>Card</a:t>
            </a:r>
          </a:p>
        </p:txBody>
      </p:sp>
      <p:sp>
        <p:nvSpPr>
          <p:cNvPr id="645" name="Shape 64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9" name="Shape 649"/>
        <p:cNvGrpSpPr/>
        <p:nvPr/>
      </p:nvGrpSpPr>
      <p:grpSpPr>
        <a:xfrm>
          <a:off x="0" y="0"/>
          <a:ext cx="0" cy="0"/>
          <a:chOff x="0" y="0"/>
          <a:chExt cx="0" cy="0"/>
        </a:xfrm>
      </p:grpSpPr>
      <p:sp>
        <p:nvSpPr>
          <p:cNvPr id="650" name="Shape 65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pic>
        <p:nvPicPr>
          <p:cNvPr id="651" name="Shape 651"/>
          <p:cNvPicPr preferRelativeResize="0"/>
          <p:nvPr/>
        </p:nvPicPr>
        <p:blipFill>
          <a:blip r:embed="rId3">
            <a:alphaModFix/>
          </a:blip>
          <a:stretch>
            <a:fillRect/>
          </a:stretch>
        </p:blipFill>
        <p:spPr>
          <a:xfrm>
            <a:off x="457200" y="3082375"/>
            <a:ext cx="3134125" cy="1762950"/>
          </a:xfrm>
          <a:prstGeom prst="rect">
            <a:avLst/>
          </a:prstGeom>
          <a:noFill/>
          <a:ln>
            <a:noFill/>
          </a:ln>
        </p:spPr>
      </p:pic>
      <p:pic>
        <p:nvPicPr>
          <p:cNvPr id="652" name="Shape 652"/>
          <p:cNvPicPr preferRelativeResize="0"/>
          <p:nvPr/>
        </p:nvPicPr>
        <p:blipFill>
          <a:blip r:embed="rId4">
            <a:alphaModFix/>
          </a:blip>
          <a:stretch>
            <a:fillRect/>
          </a:stretch>
        </p:blipFill>
        <p:spPr>
          <a:xfrm>
            <a:off x="5605650" y="2148512"/>
            <a:ext cx="2988350" cy="3630650"/>
          </a:xfrm>
          <a:prstGeom prst="rect">
            <a:avLst/>
          </a:prstGeom>
          <a:noFill/>
          <a:ln>
            <a:noFill/>
          </a:ln>
        </p:spPr>
      </p:pic>
      <p:sp>
        <p:nvSpPr>
          <p:cNvPr id="653" name="Shape 653"/>
          <p:cNvSpPr/>
          <p:nvPr/>
        </p:nvSpPr>
        <p:spPr>
          <a:xfrm>
            <a:off x="3861350" y="3652625"/>
            <a:ext cx="1311899" cy="476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54" name="Shape 654"/>
          <p:cNvSpPr txBox="1"/>
          <p:nvPr/>
        </p:nvSpPr>
        <p:spPr>
          <a:xfrm>
            <a:off x="351162" y="5009350"/>
            <a:ext cx="3346199" cy="476999"/>
          </a:xfrm>
          <a:prstGeom prst="rect">
            <a:avLst/>
          </a:prstGeom>
          <a:noFill/>
          <a:ln>
            <a:noFill/>
          </a:ln>
        </p:spPr>
        <p:txBody>
          <a:bodyPr anchorCtr="0" anchor="t" bIns="91425" lIns="91425" rIns="91425" tIns="91425">
            <a:noAutofit/>
          </a:bodyPr>
          <a:lstStyle/>
          <a:p>
            <a:pPr algn="ctr">
              <a:spcBef>
                <a:spcPts val="0"/>
              </a:spcBef>
              <a:buNone/>
            </a:pPr>
            <a:r>
              <a:rPr b="1" lang="en" sz="1800"/>
              <a:t>Insurance Certificate Paper</a:t>
            </a:r>
          </a:p>
        </p:txBody>
      </p:sp>
      <p:sp>
        <p:nvSpPr>
          <p:cNvPr id="655" name="Shape 655"/>
          <p:cNvSpPr txBox="1"/>
          <p:nvPr/>
        </p:nvSpPr>
        <p:spPr>
          <a:xfrm>
            <a:off x="5426712" y="5937025"/>
            <a:ext cx="3346199" cy="476999"/>
          </a:xfrm>
          <a:prstGeom prst="rect">
            <a:avLst/>
          </a:prstGeom>
          <a:noFill/>
          <a:ln>
            <a:noFill/>
          </a:ln>
        </p:spPr>
        <p:txBody>
          <a:bodyPr anchorCtr="0" anchor="t" bIns="91425" lIns="91425" rIns="91425" tIns="91425">
            <a:noAutofit/>
          </a:bodyPr>
          <a:lstStyle/>
          <a:p>
            <a:pPr lvl="0" rtl="0" algn="ctr">
              <a:spcBef>
                <a:spcPts val="0"/>
              </a:spcBef>
              <a:buNone/>
            </a:pPr>
            <a:r>
              <a:rPr b="1" lang="en" sz="1800"/>
              <a:t>NFC Insurance Card</a:t>
            </a:r>
          </a:p>
        </p:txBody>
      </p:sp>
      <p:sp>
        <p:nvSpPr>
          <p:cNvPr id="656" name="Shape 65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0" name="Shape 660"/>
        <p:cNvGrpSpPr/>
        <p:nvPr/>
      </p:nvGrpSpPr>
      <p:grpSpPr>
        <a:xfrm>
          <a:off x="0" y="0"/>
          <a:ext cx="0" cy="0"/>
          <a:chOff x="0" y="0"/>
          <a:chExt cx="0" cy="0"/>
        </a:xfrm>
      </p:grpSpPr>
      <p:sp>
        <p:nvSpPr>
          <p:cNvPr id="661" name="Shape 661"/>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None/>
            </a:pPr>
            <a:r>
              <a:rPr lang="en"/>
              <a:t>Card</a:t>
            </a:r>
          </a:p>
        </p:txBody>
      </p:sp>
      <p:grpSp>
        <p:nvGrpSpPr>
          <p:cNvPr id="662" name="Shape 662"/>
          <p:cNvGrpSpPr/>
          <p:nvPr/>
        </p:nvGrpSpPr>
        <p:grpSpPr>
          <a:xfrm>
            <a:off x="1090825" y="2144900"/>
            <a:ext cx="6962351" cy="4000700"/>
            <a:chOff x="1090825" y="2144900"/>
            <a:chExt cx="6962351" cy="4000700"/>
          </a:xfrm>
        </p:grpSpPr>
        <p:pic>
          <p:nvPicPr>
            <p:cNvPr id="663" name="Shape 663"/>
            <p:cNvPicPr preferRelativeResize="0"/>
            <p:nvPr/>
          </p:nvPicPr>
          <p:blipFill>
            <a:blip r:embed="rId3">
              <a:alphaModFix/>
            </a:blip>
            <a:stretch>
              <a:fillRect/>
            </a:stretch>
          </p:blipFill>
          <p:spPr>
            <a:xfrm>
              <a:off x="1090825" y="2144900"/>
              <a:ext cx="6962351" cy="4000700"/>
            </a:xfrm>
            <a:prstGeom prst="rect">
              <a:avLst/>
            </a:prstGeom>
            <a:noFill/>
            <a:ln>
              <a:noFill/>
            </a:ln>
          </p:spPr>
        </p:pic>
        <p:sp>
          <p:nvSpPr>
            <p:cNvPr id="664" name="Shape 664"/>
            <p:cNvSpPr txBox="1"/>
            <p:nvPr/>
          </p:nvSpPr>
          <p:spPr>
            <a:xfrm>
              <a:off x="4830425" y="2713400"/>
              <a:ext cx="2609100" cy="402600"/>
            </a:xfrm>
            <a:prstGeom prst="rect">
              <a:avLst/>
            </a:prstGeom>
            <a:noFill/>
            <a:ln>
              <a:noFill/>
            </a:ln>
          </p:spPr>
          <p:txBody>
            <a:bodyPr anchorCtr="0" anchor="t" bIns="91425" lIns="91425" rIns="91425" tIns="91425">
              <a:noAutofit/>
            </a:bodyPr>
            <a:lstStyle/>
            <a:p>
              <a:pPr>
                <a:spcBef>
                  <a:spcPts val="0"/>
                </a:spcBef>
                <a:buNone/>
              </a:pPr>
              <a:r>
                <a:rPr lang="en" sz="1800"/>
                <a:t>24A3UO8RE64H102</a:t>
              </a:r>
            </a:p>
          </p:txBody>
        </p:sp>
      </p:grpSp>
      <p:sp>
        <p:nvSpPr>
          <p:cNvPr id="665" name="Shape 665"/>
          <p:cNvSpPr/>
          <p:nvPr/>
        </p:nvSpPr>
        <p:spPr>
          <a:xfrm flipH="1">
            <a:off x="8053169" y="2713250"/>
            <a:ext cx="909600" cy="402899"/>
          </a:xfrm>
          <a:prstGeom prst="rightArrow">
            <a:avLst>
              <a:gd fmla="val 50000" name="adj1"/>
              <a:gd fmla="val 50000" name="adj2"/>
            </a:avLst>
          </a:prstGeom>
          <a:solidFill>
            <a:srgbClr val="EA9999"/>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66" name="Shape 66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0" name="Shape 670"/>
        <p:cNvGrpSpPr/>
        <p:nvPr/>
      </p:nvGrpSpPr>
      <p:grpSpPr>
        <a:xfrm>
          <a:off x="0" y="0"/>
          <a:ext cx="0" cy="0"/>
          <a:chOff x="0" y="0"/>
          <a:chExt cx="0" cy="0"/>
        </a:xfrm>
      </p:grpSpPr>
      <p:sp>
        <p:nvSpPr>
          <p:cNvPr id="671" name="Shape 671"/>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Card</a:t>
            </a:r>
          </a:p>
        </p:txBody>
      </p:sp>
      <p:pic>
        <p:nvPicPr>
          <p:cNvPr id="672" name="Shape 672"/>
          <p:cNvPicPr preferRelativeResize="0"/>
          <p:nvPr/>
        </p:nvPicPr>
        <p:blipFill>
          <a:blip r:embed="rId3">
            <a:alphaModFix/>
          </a:blip>
          <a:stretch>
            <a:fillRect/>
          </a:stretch>
        </p:blipFill>
        <p:spPr>
          <a:xfrm rot="5400000">
            <a:off x="5665675" y="3303137"/>
            <a:ext cx="3170174" cy="1815450"/>
          </a:xfrm>
          <a:prstGeom prst="rect">
            <a:avLst/>
          </a:prstGeom>
          <a:noFill/>
          <a:ln cap="flat" cmpd="sng" w="19050">
            <a:solidFill>
              <a:srgbClr val="666666"/>
            </a:solidFill>
            <a:prstDash val="solid"/>
            <a:round/>
            <a:headEnd len="med" w="med" type="none"/>
            <a:tailEnd len="med" w="med" type="none"/>
          </a:ln>
        </p:spPr>
      </p:pic>
      <p:pic>
        <p:nvPicPr>
          <p:cNvPr id="673" name="Shape 673"/>
          <p:cNvPicPr preferRelativeResize="0"/>
          <p:nvPr/>
        </p:nvPicPr>
        <p:blipFill>
          <a:blip r:embed="rId4">
            <a:alphaModFix/>
          </a:blip>
          <a:stretch>
            <a:fillRect/>
          </a:stretch>
        </p:blipFill>
        <p:spPr>
          <a:xfrm>
            <a:off x="-506900" y="1772475"/>
            <a:ext cx="4876800" cy="4876800"/>
          </a:xfrm>
          <a:prstGeom prst="rect">
            <a:avLst/>
          </a:prstGeom>
          <a:noFill/>
          <a:ln>
            <a:noFill/>
          </a:ln>
        </p:spPr>
      </p:pic>
      <p:pic>
        <p:nvPicPr>
          <p:cNvPr id="674" name="Shape 674"/>
          <p:cNvPicPr preferRelativeResize="0"/>
          <p:nvPr/>
        </p:nvPicPr>
        <p:blipFill>
          <a:blip r:embed="rId5">
            <a:alphaModFix/>
          </a:blip>
          <a:stretch>
            <a:fillRect/>
          </a:stretch>
        </p:blipFill>
        <p:spPr>
          <a:xfrm>
            <a:off x="3653625" y="3607500"/>
            <a:ext cx="2081425" cy="1206774"/>
          </a:xfrm>
          <a:prstGeom prst="rect">
            <a:avLst/>
          </a:prstGeom>
          <a:noFill/>
          <a:ln>
            <a:noFill/>
          </a:ln>
        </p:spPr>
      </p:pic>
      <p:sp>
        <p:nvSpPr>
          <p:cNvPr id="675" name="Shape 675"/>
          <p:cNvSpPr/>
          <p:nvPr/>
        </p:nvSpPr>
        <p:spPr>
          <a:xfrm>
            <a:off x="3503525" y="3092712"/>
            <a:ext cx="2624100" cy="2534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76" name="Shape 676"/>
          <p:cNvSpPr/>
          <p:nvPr/>
        </p:nvSpPr>
        <p:spPr>
          <a:xfrm rot="10800000">
            <a:off x="3503527" y="5075537"/>
            <a:ext cx="2624100" cy="2534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77" name="Shape 677"/>
          <p:cNvSpPr txBox="1"/>
          <p:nvPr/>
        </p:nvSpPr>
        <p:spPr>
          <a:xfrm>
            <a:off x="4174425" y="2698475"/>
            <a:ext cx="1460999" cy="394200"/>
          </a:xfrm>
          <a:prstGeom prst="rect">
            <a:avLst/>
          </a:prstGeom>
          <a:noFill/>
          <a:ln>
            <a:noFill/>
          </a:ln>
        </p:spPr>
        <p:txBody>
          <a:bodyPr anchorCtr="0" anchor="t" bIns="91425" lIns="91425" rIns="91425" tIns="91425">
            <a:noAutofit/>
          </a:bodyPr>
          <a:lstStyle/>
          <a:p>
            <a:pPr>
              <a:spcBef>
                <a:spcPts val="0"/>
              </a:spcBef>
              <a:buNone/>
            </a:pPr>
            <a:r>
              <a:rPr b="1" lang="en" sz="1800"/>
              <a:t>Write data</a:t>
            </a:r>
          </a:p>
        </p:txBody>
      </p:sp>
      <p:sp>
        <p:nvSpPr>
          <p:cNvPr id="678" name="Shape 678"/>
          <p:cNvSpPr txBox="1"/>
          <p:nvPr/>
        </p:nvSpPr>
        <p:spPr>
          <a:xfrm>
            <a:off x="4174425" y="5329100"/>
            <a:ext cx="1460999" cy="394200"/>
          </a:xfrm>
          <a:prstGeom prst="rect">
            <a:avLst/>
          </a:prstGeom>
          <a:noFill/>
          <a:ln>
            <a:noFill/>
          </a:ln>
        </p:spPr>
        <p:txBody>
          <a:bodyPr anchorCtr="0" anchor="t" bIns="91425" lIns="91425" rIns="91425" tIns="91425">
            <a:noAutofit/>
          </a:bodyPr>
          <a:lstStyle/>
          <a:p>
            <a:pPr lvl="0" rtl="0">
              <a:spcBef>
                <a:spcPts val="0"/>
              </a:spcBef>
              <a:buNone/>
            </a:pPr>
            <a:r>
              <a:rPr b="1" lang="en" sz="1800"/>
              <a:t>Read data</a:t>
            </a:r>
          </a:p>
        </p:txBody>
      </p:sp>
      <p:sp>
        <p:nvSpPr>
          <p:cNvPr id="679" name="Shape 67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3" name="Shape 683"/>
        <p:cNvGrpSpPr/>
        <p:nvPr/>
      </p:nvGrpSpPr>
      <p:grpSpPr>
        <a:xfrm>
          <a:off x="0" y="0"/>
          <a:ext cx="0" cy="0"/>
          <a:chOff x="0" y="0"/>
          <a:chExt cx="0" cy="0"/>
        </a:xfrm>
      </p:grpSpPr>
      <p:sp>
        <p:nvSpPr>
          <p:cNvPr id="684" name="Shape 68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Card</a:t>
            </a:r>
          </a:p>
        </p:txBody>
      </p:sp>
      <p:grpSp>
        <p:nvGrpSpPr>
          <p:cNvPr id="685" name="Shape 685"/>
          <p:cNvGrpSpPr/>
          <p:nvPr/>
        </p:nvGrpSpPr>
        <p:grpSpPr>
          <a:xfrm>
            <a:off x="3243200" y="2722850"/>
            <a:ext cx="1814399" cy="989424"/>
            <a:chOff x="4336150" y="2394850"/>
            <a:chExt cx="1814399" cy="989424"/>
          </a:xfrm>
        </p:grpSpPr>
        <p:sp>
          <p:nvSpPr>
            <p:cNvPr id="686" name="Shape 686"/>
            <p:cNvSpPr/>
            <p:nvPr/>
          </p:nvSpPr>
          <p:spPr>
            <a:xfrm>
              <a:off x="4336150" y="2708975"/>
              <a:ext cx="1814399" cy="6752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CardID</a:t>
              </a:r>
            </a:p>
            <a:p>
              <a:pPr lvl="0" rtl="0">
                <a:spcBef>
                  <a:spcPts val="0"/>
                </a:spcBef>
                <a:buNone/>
              </a:pPr>
              <a:r>
                <a:rPr lang="en"/>
                <a:t>...</a:t>
              </a:r>
            </a:p>
          </p:txBody>
        </p:sp>
        <p:sp>
          <p:nvSpPr>
            <p:cNvPr id="687" name="Shape 687"/>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688" name="Shape 688"/>
          <p:cNvGrpSpPr/>
          <p:nvPr/>
        </p:nvGrpSpPr>
        <p:grpSpPr>
          <a:xfrm>
            <a:off x="138186" y="2204400"/>
            <a:ext cx="2181398" cy="2237249"/>
            <a:chOff x="6962635" y="1122320"/>
            <a:chExt cx="1238445" cy="1270154"/>
          </a:xfrm>
        </p:grpSpPr>
        <p:grpSp>
          <p:nvGrpSpPr>
            <p:cNvPr id="689" name="Shape 689"/>
            <p:cNvGrpSpPr/>
            <p:nvPr/>
          </p:nvGrpSpPr>
          <p:grpSpPr>
            <a:xfrm rot="-880933">
              <a:off x="7025919" y="1252736"/>
              <a:ext cx="1111877" cy="642612"/>
              <a:chOff x="6437825" y="1680725"/>
              <a:chExt cx="1635599" cy="945300"/>
            </a:xfrm>
          </p:grpSpPr>
          <p:sp>
            <p:nvSpPr>
              <p:cNvPr id="690" name="Shape 690"/>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91" name="Shape 691"/>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692" name="Shape 692"/>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693" name="Shape 693"/>
              <p:cNvSpPr txBox="1"/>
              <p:nvPr/>
            </p:nvSpPr>
            <p:spPr>
              <a:xfrm>
                <a:off x="6605734" y="2106314"/>
                <a:ext cx="1339199" cy="479999"/>
              </a:xfrm>
              <a:prstGeom prst="rect">
                <a:avLst/>
              </a:prstGeom>
              <a:noFill/>
              <a:ln>
                <a:noFill/>
              </a:ln>
            </p:spPr>
            <p:txBody>
              <a:bodyPr anchorCtr="0" anchor="t" bIns="91425" lIns="91425" rIns="91425" tIns="91425">
                <a:noAutofit/>
              </a:bodyPr>
              <a:lstStyle/>
              <a:p>
                <a:pPr rtl="0" algn="ctr">
                  <a:spcBef>
                    <a:spcPts val="0"/>
                  </a:spcBef>
                  <a:buNone/>
                </a:pPr>
                <a:r>
                  <a:rPr b="1" lang="en"/>
                  <a:t>Manufacture ID</a:t>
                </a:r>
              </a:p>
              <a:p>
                <a:pPr lvl="0" rtl="0" algn="ctr">
                  <a:spcBef>
                    <a:spcPts val="0"/>
                  </a:spcBef>
                  <a:buNone/>
                </a:pPr>
                <a:r>
                  <a:rPr b="1" lang="en"/>
                  <a:t>A1B2C</a:t>
                </a:r>
              </a:p>
            </p:txBody>
          </p:sp>
        </p:grpSp>
        <p:sp>
          <p:nvSpPr>
            <p:cNvPr id="694" name="Shape 694"/>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sp>
        <p:nvSpPr>
          <p:cNvPr id="695" name="Shape 69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696" name="Shape 696"/>
          <p:cNvSpPr/>
          <p:nvPr/>
        </p:nvSpPr>
        <p:spPr>
          <a:xfrm rot="-875037">
            <a:off x="498076" y="2947434"/>
            <a:ext cx="1606047" cy="540254"/>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cxnSp>
        <p:nvCxnSpPr>
          <p:cNvPr id="697" name="Shape 697"/>
          <p:cNvCxnSpPr>
            <a:stCxn id="696" idx="3"/>
          </p:cNvCxnSpPr>
          <p:nvPr/>
        </p:nvCxnSpPr>
        <p:spPr>
          <a:xfrm>
            <a:off x="2078249" y="3015361"/>
            <a:ext cx="1247100" cy="2178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1" name="Shape 701"/>
        <p:cNvGrpSpPr/>
        <p:nvPr/>
      </p:nvGrpSpPr>
      <p:grpSpPr>
        <a:xfrm>
          <a:off x="0" y="0"/>
          <a:ext cx="0" cy="0"/>
          <a:chOff x="0" y="0"/>
          <a:chExt cx="0" cy="0"/>
        </a:xfrm>
      </p:grpSpPr>
      <p:sp>
        <p:nvSpPr>
          <p:cNvPr id="702" name="Shape 702"/>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grpSp>
        <p:nvGrpSpPr>
          <p:cNvPr id="703" name="Shape 703"/>
          <p:cNvGrpSpPr/>
          <p:nvPr/>
        </p:nvGrpSpPr>
        <p:grpSpPr>
          <a:xfrm>
            <a:off x="3243200" y="2722850"/>
            <a:ext cx="1814399" cy="989424"/>
            <a:chOff x="4336150" y="2394850"/>
            <a:chExt cx="1814399" cy="989424"/>
          </a:xfrm>
        </p:grpSpPr>
        <p:sp>
          <p:nvSpPr>
            <p:cNvPr id="704" name="Shape 704"/>
            <p:cNvSpPr/>
            <p:nvPr/>
          </p:nvSpPr>
          <p:spPr>
            <a:xfrm>
              <a:off x="4336150" y="2708975"/>
              <a:ext cx="1814399" cy="6752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CardID</a:t>
              </a:r>
            </a:p>
            <a:p>
              <a:pPr lvl="0" rtl="0">
                <a:spcBef>
                  <a:spcPts val="0"/>
                </a:spcBef>
                <a:buNone/>
              </a:pPr>
              <a:r>
                <a:rPr lang="en"/>
                <a:t>...</a:t>
              </a:r>
            </a:p>
          </p:txBody>
        </p:sp>
        <p:sp>
          <p:nvSpPr>
            <p:cNvPr id="705" name="Shape 705"/>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706" name="Shape 706"/>
          <p:cNvGrpSpPr/>
          <p:nvPr/>
        </p:nvGrpSpPr>
        <p:grpSpPr>
          <a:xfrm>
            <a:off x="6872400" y="5722800"/>
            <a:ext cx="1814399" cy="956425"/>
            <a:chOff x="4336150" y="2394850"/>
            <a:chExt cx="1814399" cy="956425"/>
          </a:xfrm>
        </p:grpSpPr>
        <p:sp>
          <p:nvSpPr>
            <p:cNvPr id="707" name="Shape 707"/>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CustomerName</a:t>
              </a:r>
            </a:p>
            <a:p>
              <a:pPr lvl="0" rtl="0">
                <a:spcBef>
                  <a:spcPts val="0"/>
                </a:spcBef>
                <a:buNone/>
              </a:pPr>
              <a:r>
                <a:rPr lang="en"/>
                <a:t>...</a:t>
              </a:r>
            </a:p>
          </p:txBody>
        </p:sp>
        <p:sp>
          <p:nvSpPr>
            <p:cNvPr id="708" name="Shape 708"/>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cxnSp>
        <p:nvCxnSpPr>
          <p:cNvPr id="709" name="Shape 709"/>
          <p:cNvCxnSpPr>
            <a:stCxn id="704" idx="3"/>
            <a:endCxn id="708" idx="1"/>
          </p:cNvCxnSpPr>
          <p:nvPr/>
        </p:nvCxnSpPr>
        <p:spPr>
          <a:xfrm>
            <a:off x="5057599" y="3374624"/>
            <a:ext cx="1814699" cy="2529600"/>
          </a:xfrm>
          <a:prstGeom prst="straightConnector1">
            <a:avLst/>
          </a:prstGeom>
          <a:noFill/>
          <a:ln cap="flat" cmpd="sng" w="38100">
            <a:solidFill>
              <a:srgbClr val="FF0000"/>
            </a:solidFill>
            <a:prstDash val="solid"/>
            <a:round/>
            <a:headEnd len="lg" w="lg" type="none"/>
            <a:tailEnd len="lg" w="lg" type="none"/>
          </a:ln>
        </p:spPr>
      </p:cxnSp>
      <p:sp>
        <p:nvSpPr>
          <p:cNvPr id="710" name="Shape 710"/>
          <p:cNvSpPr txBox="1"/>
          <p:nvPr/>
        </p:nvSpPr>
        <p:spPr>
          <a:xfrm>
            <a:off x="5057600" y="30312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F0000"/>
                </a:solidFill>
              </a:rPr>
              <a:t>0..1</a:t>
            </a:r>
          </a:p>
        </p:txBody>
      </p:sp>
      <p:sp>
        <p:nvSpPr>
          <p:cNvPr id="711" name="Shape 711"/>
          <p:cNvSpPr txBox="1"/>
          <p:nvPr/>
        </p:nvSpPr>
        <p:spPr>
          <a:xfrm>
            <a:off x="6649400" y="5260725"/>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F0000"/>
                </a:solidFill>
              </a:rPr>
              <a:t>1</a:t>
            </a:r>
          </a:p>
        </p:txBody>
      </p:sp>
      <p:sp>
        <p:nvSpPr>
          <p:cNvPr id="712" name="Shape 71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713" name="Shape 713"/>
          <p:cNvGrpSpPr/>
          <p:nvPr/>
        </p:nvGrpSpPr>
        <p:grpSpPr>
          <a:xfrm>
            <a:off x="138186" y="2204400"/>
            <a:ext cx="2181398" cy="2237249"/>
            <a:chOff x="6962635" y="1122320"/>
            <a:chExt cx="1238445" cy="1270154"/>
          </a:xfrm>
        </p:grpSpPr>
        <p:grpSp>
          <p:nvGrpSpPr>
            <p:cNvPr id="714" name="Shape 714"/>
            <p:cNvGrpSpPr/>
            <p:nvPr/>
          </p:nvGrpSpPr>
          <p:grpSpPr>
            <a:xfrm rot="-880933">
              <a:off x="7025919" y="1252736"/>
              <a:ext cx="1111877" cy="642612"/>
              <a:chOff x="6437825" y="1680725"/>
              <a:chExt cx="1635599" cy="945300"/>
            </a:xfrm>
          </p:grpSpPr>
          <p:sp>
            <p:nvSpPr>
              <p:cNvPr id="715" name="Shape 715"/>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16" name="Shape 716"/>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717" name="Shape 717"/>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718" name="Shape 718"/>
              <p:cNvSpPr txBox="1"/>
              <p:nvPr/>
            </p:nvSpPr>
            <p:spPr>
              <a:xfrm>
                <a:off x="6605734" y="2106314"/>
                <a:ext cx="1339199" cy="479999"/>
              </a:xfrm>
              <a:prstGeom prst="rect">
                <a:avLst/>
              </a:prstGeom>
              <a:noFill/>
              <a:ln>
                <a:noFill/>
              </a:ln>
            </p:spPr>
            <p:txBody>
              <a:bodyPr anchorCtr="0" anchor="t" bIns="91425" lIns="91425" rIns="91425" tIns="91425">
                <a:noAutofit/>
              </a:bodyPr>
              <a:lstStyle/>
              <a:p>
                <a:pPr lvl="0" rtl="0" algn="ctr">
                  <a:spcBef>
                    <a:spcPts val="0"/>
                  </a:spcBef>
                  <a:buNone/>
                </a:pPr>
                <a:r>
                  <a:rPr b="1" lang="en"/>
                  <a:t>Manufacture ID</a:t>
                </a:r>
              </a:p>
              <a:p>
                <a:pPr lvl="0" rtl="0" algn="ctr">
                  <a:spcBef>
                    <a:spcPts val="0"/>
                  </a:spcBef>
                  <a:buNone/>
                </a:pPr>
                <a:r>
                  <a:rPr b="1" lang="en"/>
                  <a:t>A1B2C</a:t>
                </a:r>
              </a:p>
            </p:txBody>
          </p:sp>
        </p:grpSp>
        <p:sp>
          <p:nvSpPr>
            <p:cNvPr id="719" name="Shape 719"/>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sp>
        <p:nvSpPr>
          <p:cNvPr id="720" name="Shape 720"/>
          <p:cNvSpPr/>
          <p:nvPr/>
        </p:nvSpPr>
        <p:spPr>
          <a:xfrm rot="-875037">
            <a:off x="498076" y="2947434"/>
            <a:ext cx="1606047" cy="540254"/>
          </a:xfrm>
          <a:prstGeom prst="rect">
            <a:avLst/>
          </a:prstGeom>
          <a:noFill/>
          <a:ln cap="flat" cmpd="sng" w="38100">
            <a:solidFill>
              <a:srgbClr val="3C78D8"/>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721" name="Shape 721"/>
          <p:cNvCxnSpPr>
            <a:stCxn id="720" idx="3"/>
          </p:cNvCxnSpPr>
          <p:nvPr/>
        </p:nvCxnSpPr>
        <p:spPr>
          <a:xfrm>
            <a:off x="2078249" y="3015361"/>
            <a:ext cx="1247100" cy="217800"/>
          </a:xfrm>
          <a:prstGeom prst="straightConnector1">
            <a:avLst/>
          </a:prstGeom>
          <a:noFill/>
          <a:ln cap="flat" cmpd="sng" w="38100">
            <a:solidFill>
              <a:srgbClr val="3C78D8"/>
            </a:solidFill>
            <a:prstDash val="solid"/>
            <a:round/>
            <a:headEnd len="lg" w="lg" type="none"/>
            <a:tailEnd len="lg" w="lg" type="triangle"/>
          </a:ln>
        </p:spPr>
      </p:cxn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5" name="Shape 725"/>
        <p:cNvGrpSpPr/>
        <p:nvPr/>
      </p:nvGrpSpPr>
      <p:grpSpPr>
        <a:xfrm>
          <a:off x="0" y="0"/>
          <a:ext cx="0" cy="0"/>
          <a:chOff x="0" y="0"/>
          <a:chExt cx="0" cy="0"/>
        </a:xfrm>
      </p:grpSpPr>
      <p:sp>
        <p:nvSpPr>
          <p:cNvPr id="726" name="Shape 72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sp>
        <p:nvSpPr>
          <p:cNvPr id="727" name="Shape 727"/>
          <p:cNvSpPr txBox="1"/>
          <p:nvPr/>
        </p:nvSpPr>
        <p:spPr>
          <a:xfrm>
            <a:off x="2335650" y="5963475"/>
            <a:ext cx="4472700" cy="670800"/>
          </a:xfrm>
          <a:prstGeom prst="rect">
            <a:avLst/>
          </a:prstGeom>
          <a:noFill/>
          <a:ln>
            <a:noFill/>
          </a:ln>
        </p:spPr>
        <p:txBody>
          <a:bodyPr anchorCtr="0" anchor="t" bIns="91425" lIns="91425" rIns="91425" tIns="91425">
            <a:noAutofit/>
          </a:bodyPr>
          <a:lstStyle/>
          <a:p>
            <a:pPr algn="ctr">
              <a:spcBef>
                <a:spcPts val="0"/>
              </a:spcBef>
              <a:buNone/>
            </a:pPr>
            <a:r>
              <a:rPr b="1" lang="en" sz="2400"/>
              <a:t>Customer request new card</a:t>
            </a:r>
          </a:p>
        </p:txBody>
      </p:sp>
      <p:grpSp>
        <p:nvGrpSpPr>
          <p:cNvPr id="728" name="Shape 728"/>
          <p:cNvGrpSpPr/>
          <p:nvPr/>
        </p:nvGrpSpPr>
        <p:grpSpPr>
          <a:xfrm>
            <a:off x="2282685" y="2149270"/>
            <a:ext cx="1238445" cy="1270154"/>
            <a:chOff x="6962635" y="1122320"/>
            <a:chExt cx="1238445" cy="1270154"/>
          </a:xfrm>
        </p:grpSpPr>
        <p:grpSp>
          <p:nvGrpSpPr>
            <p:cNvPr id="729" name="Shape 729"/>
            <p:cNvGrpSpPr/>
            <p:nvPr/>
          </p:nvGrpSpPr>
          <p:grpSpPr>
            <a:xfrm rot="-880933">
              <a:off x="7025919" y="1252736"/>
              <a:ext cx="1111877" cy="642612"/>
              <a:chOff x="6437825" y="1680725"/>
              <a:chExt cx="1635599" cy="945300"/>
            </a:xfrm>
          </p:grpSpPr>
          <p:sp>
            <p:nvSpPr>
              <p:cNvPr id="730" name="Shape 730"/>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31" name="Shape 731"/>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732" name="Shape 732"/>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733" name="Shape 733"/>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734" name="Shape 734"/>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Old Card</a:t>
              </a:r>
            </a:p>
          </p:txBody>
        </p:sp>
      </p:grpSp>
      <p:grpSp>
        <p:nvGrpSpPr>
          <p:cNvPr id="735" name="Shape 735"/>
          <p:cNvGrpSpPr/>
          <p:nvPr/>
        </p:nvGrpSpPr>
        <p:grpSpPr>
          <a:xfrm>
            <a:off x="5622885" y="2038845"/>
            <a:ext cx="1238445" cy="1270154"/>
            <a:chOff x="6962635" y="1122320"/>
            <a:chExt cx="1238445" cy="1270154"/>
          </a:xfrm>
        </p:grpSpPr>
        <p:grpSp>
          <p:nvGrpSpPr>
            <p:cNvPr id="736" name="Shape 736"/>
            <p:cNvGrpSpPr/>
            <p:nvPr/>
          </p:nvGrpSpPr>
          <p:grpSpPr>
            <a:xfrm rot="-880933">
              <a:off x="7025919" y="1252736"/>
              <a:ext cx="1111877" cy="642612"/>
              <a:chOff x="6437825" y="1680725"/>
              <a:chExt cx="1635599" cy="945300"/>
            </a:xfrm>
          </p:grpSpPr>
          <p:sp>
            <p:nvSpPr>
              <p:cNvPr id="737" name="Shape 737"/>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38" name="Shape 738"/>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739" name="Shape 739"/>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740" name="Shape 740"/>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H6381</a:t>
                </a:r>
              </a:p>
            </p:txBody>
          </p:sp>
        </p:grpSp>
        <p:sp>
          <p:nvSpPr>
            <p:cNvPr id="741" name="Shape 741"/>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New Card</a:t>
              </a:r>
            </a:p>
          </p:txBody>
        </p:sp>
      </p:grpSp>
      <p:sp>
        <p:nvSpPr>
          <p:cNvPr id="742" name="Shape 742"/>
          <p:cNvSpPr/>
          <p:nvPr/>
        </p:nvSpPr>
        <p:spPr>
          <a:xfrm>
            <a:off x="3684500" y="2038837"/>
            <a:ext cx="766800" cy="1491000"/>
          </a:xfrm>
          <a:prstGeom prst="curvedRightArrow">
            <a:avLst>
              <a:gd fmla="val 25000" name="adj1"/>
              <a:gd fmla="val 50000" name="adj2"/>
              <a:gd fmla="val 2500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43" name="Shape 743"/>
          <p:cNvSpPr/>
          <p:nvPr/>
        </p:nvSpPr>
        <p:spPr>
          <a:xfrm rot="10800000">
            <a:off x="4728274" y="1928412"/>
            <a:ext cx="766800" cy="1491000"/>
          </a:xfrm>
          <a:prstGeom prst="curvedRightArrow">
            <a:avLst>
              <a:gd fmla="val 25000" name="adj1"/>
              <a:gd fmla="val 50000" name="adj2"/>
              <a:gd fmla="val 2500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cxnSp>
        <p:nvCxnSpPr>
          <p:cNvPr id="744" name="Shape 744"/>
          <p:cNvCxnSpPr/>
          <p:nvPr/>
        </p:nvCxnSpPr>
        <p:spPr>
          <a:xfrm flipH="1">
            <a:off x="2361124" y="2180666"/>
            <a:ext cx="1046400" cy="826499"/>
          </a:xfrm>
          <a:prstGeom prst="straightConnector1">
            <a:avLst/>
          </a:prstGeom>
          <a:noFill/>
          <a:ln cap="flat" cmpd="sng" w="76200">
            <a:solidFill>
              <a:srgbClr val="FF0000"/>
            </a:solidFill>
            <a:prstDash val="solid"/>
            <a:round/>
            <a:headEnd len="lg" w="lg" type="none"/>
            <a:tailEnd len="lg" w="lg" type="none"/>
          </a:ln>
        </p:spPr>
      </p:cxnSp>
      <p:cxnSp>
        <p:nvCxnSpPr>
          <p:cNvPr id="745" name="Shape 745"/>
          <p:cNvCxnSpPr/>
          <p:nvPr/>
        </p:nvCxnSpPr>
        <p:spPr>
          <a:xfrm>
            <a:off x="2476322" y="2149275"/>
            <a:ext cx="879000" cy="993899"/>
          </a:xfrm>
          <a:prstGeom prst="straightConnector1">
            <a:avLst/>
          </a:prstGeom>
          <a:noFill/>
          <a:ln cap="flat" cmpd="sng" w="76200">
            <a:solidFill>
              <a:srgbClr val="FF0000"/>
            </a:solidFill>
            <a:prstDash val="solid"/>
            <a:round/>
            <a:headEnd len="lg" w="lg" type="none"/>
            <a:tailEnd len="lg" w="lg" type="none"/>
          </a:ln>
        </p:spPr>
      </p:cxnSp>
      <p:pic>
        <p:nvPicPr>
          <p:cNvPr id="746" name="Shape 746"/>
          <p:cNvPicPr preferRelativeResize="0"/>
          <p:nvPr/>
        </p:nvPicPr>
        <p:blipFill>
          <a:blip r:embed="rId3">
            <a:alphaModFix/>
          </a:blip>
          <a:stretch>
            <a:fillRect/>
          </a:stretch>
        </p:blipFill>
        <p:spPr>
          <a:xfrm>
            <a:off x="3684500" y="3615225"/>
            <a:ext cx="1837475" cy="1837475"/>
          </a:xfrm>
          <a:prstGeom prst="rect">
            <a:avLst/>
          </a:prstGeom>
          <a:noFill/>
          <a:ln>
            <a:noFill/>
          </a:ln>
        </p:spPr>
      </p:pic>
      <p:pic>
        <p:nvPicPr>
          <p:cNvPr id="747" name="Shape 747"/>
          <p:cNvPicPr preferRelativeResize="0"/>
          <p:nvPr/>
        </p:nvPicPr>
        <p:blipFill>
          <a:blip r:embed="rId4">
            <a:alphaModFix/>
          </a:blip>
          <a:stretch>
            <a:fillRect/>
          </a:stretch>
        </p:blipFill>
        <p:spPr>
          <a:xfrm>
            <a:off x="6591562" y="2446433"/>
            <a:ext cx="503875" cy="399575"/>
          </a:xfrm>
          <a:prstGeom prst="rect">
            <a:avLst/>
          </a:prstGeom>
          <a:noFill/>
          <a:ln>
            <a:noFill/>
          </a:ln>
        </p:spPr>
      </p:pic>
      <p:sp>
        <p:nvSpPr>
          <p:cNvPr id="748" name="Shape 74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2" name="Shape 752"/>
        <p:cNvGrpSpPr/>
        <p:nvPr/>
      </p:nvGrpSpPr>
      <p:grpSpPr>
        <a:xfrm>
          <a:off x="0" y="0"/>
          <a:ext cx="0" cy="0"/>
          <a:chOff x="0" y="0"/>
          <a:chExt cx="0" cy="0"/>
        </a:xfrm>
      </p:grpSpPr>
      <p:sp>
        <p:nvSpPr>
          <p:cNvPr id="753" name="Shape 75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grpSp>
        <p:nvGrpSpPr>
          <p:cNvPr id="754" name="Shape 754"/>
          <p:cNvGrpSpPr/>
          <p:nvPr/>
        </p:nvGrpSpPr>
        <p:grpSpPr>
          <a:xfrm>
            <a:off x="3243200" y="2722850"/>
            <a:ext cx="1814399" cy="989424"/>
            <a:chOff x="4336150" y="2394850"/>
            <a:chExt cx="1814399" cy="989424"/>
          </a:xfrm>
        </p:grpSpPr>
        <p:sp>
          <p:nvSpPr>
            <p:cNvPr id="755" name="Shape 755"/>
            <p:cNvSpPr/>
            <p:nvPr/>
          </p:nvSpPr>
          <p:spPr>
            <a:xfrm>
              <a:off x="4336150" y="2708975"/>
              <a:ext cx="1814399" cy="6752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CardID</a:t>
              </a:r>
            </a:p>
            <a:p>
              <a:pPr lvl="0" rtl="0">
                <a:spcBef>
                  <a:spcPts val="0"/>
                </a:spcBef>
                <a:buNone/>
              </a:pPr>
              <a:r>
                <a:rPr lang="en"/>
                <a:t>...</a:t>
              </a:r>
            </a:p>
          </p:txBody>
        </p:sp>
        <p:sp>
          <p:nvSpPr>
            <p:cNvPr id="756" name="Shape 756"/>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757" name="Shape 757"/>
          <p:cNvGrpSpPr/>
          <p:nvPr/>
        </p:nvGrpSpPr>
        <p:grpSpPr>
          <a:xfrm>
            <a:off x="6872400" y="5722800"/>
            <a:ext cx="1814399" cy="956425"/>
            <a:chOff x="4336150" y="2394850"/>
            <a:chExt cx="1814399" cy="956425"/>
          </a:xfrm>
        </p:grpSpPr>
        <p:sp>
          <p:nvSpPr>
            <p:cNvPr id="758" name="Shape 758"/>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CustomerName</a:t>
              </a:r>
            </a:p>
            <a:p>
              <a:pPr lvl="0" rtl="0">
                <a:spcBef>
                  <a:spcPts val="0"/>
                </a:spcBef>
                <a:buNone/>
              </a:pPr>
              <a:r>
                <a:rPr lang="en"/>
                <a:t>...</a:t>
              </a:r>
            </a:p>
          </p:txBody>
        </p:sp>
        <p:sp>
          <p:nvSpPr>
            <p:cNvPr id="759" name="Shape 759"/>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cxnSp>
        <p:nvCxnSpPr>
          <p:cNvPr id="760" name="Shape 760"/>
          <p:cNvCxnSpPr>
            <a:stCxn id="755" idx="3"/>
            <a:endCxn id="759" idx="1"/>
          </p:cNvCxnSpPr>
          <p:nvPr/>
        </p:nvCxnSpPr>
        <p:spPr>
          <a:xfrm>
            <a:off x="5057599" y="3374624"/>
            <a:ext cx="1814699" cy="2529600"/>
          </a:xfrm>
          <a:prstGeom prst="straightConnector1">
            <a:avLst/>
          </a:prstGeom>
          <a:noFill/>
          <a:ln cap="flat" cmpd="sng" w="19050">
            <a:solidFill>
              <a:schemeClr val="dk2"/>
            </a:solidFill>
            <a:prstDash val="solid"/>
            <a:round/>
            <a:headEnd len="lg" w="lg" type="none"/>
            <a:tailEnd len="lg" w="lg" type="none"/>
          </a:ln>
        </p:spPr>
      </p:cxnSp>
      <p:sp>
        <p:nvSpPr>
          <p:cNvPr id="761" name="Shape 761"/>
          <p:cNvSpPr txBox="1"/>
          <p:nvPr/>
        </p:nvSpPr>
        <p:spPr>
          <a:xfrm>
            <a:off x="5057600" y="30312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F0000"/>
                </a:solidFill>
              </a:rPr>
              <a:t>0..*</a:t>
            </a:r>
          </a:p>
        </p:txBody>
      </p:sp>
      <p:sp>
        <p:nvSpPr>
          <p:cNvPr id="762" name="Shape 762"/>
          <p:cNvSpPr txBox="1"/>
          <p:nvPr/>
        </p:nvSpPr>
        <p:spPr>
          <a:xfrm>
            <a:off x="6649400" y="5260725"/>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0..1</a:t>
            </a:r>
          </a:p>
        </p:txBody>
      </p:sp>
      <p:sp>
        <p:nvSpPr>
          <p:cNvPr id="763" name="Shape 763"/>
          <p:cNvSpPr/>
          <p:nvPr/>
        </p:nvSpPr>
        <p:spPr>
          <a:xfrm>
            <a:off x="4293700" y="6182700"/>
            <a:ext cx="2489831"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customer can only have 1 active card at a time</a:t>
            </a:r>
          </a:p>
        </p:txBody>
      </p:sp>
      <p:sp>
        <p:nvSpPr>
          <p:cNvPr id="764" name="Shape 764"/>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765" name="Shape 765"/>
          <p:cNvGrpSpPr/>
          <p:nvPr/>
        </p:nvGrpSpPr>
        <p:grpSpPr>
          <a:xfrm>
            <a:off x="138186" y="2204400"/>
            <a:ext cx="2181398" cy="2237249"/>
            <a:chOff x="6962635" y="1122320"/>
            <a:chExt cx="1238445" cy="1270154"/>
          </a:xfrm>
        </p:grpSpPr>
        <p:grpSp>
          <p:nvGrpSpPr>
            <p:cNvPr id="766" name="Shape 766"/>
            <p:cNvGrpSpPr/>
            <p:nvPr/>
          </p:nvGrpSpPr>
          <p:grpSpPr>
            <a:xfrm rot="-880933">
              <a:off x="7025919" y="1252736"/>
              <a:ext cx="1111877" cy="642612"/>
              <a:chOff x="6437825" y="1680725"/>
              <a:chExt cx="1635599" cy="945300"/>
            </a:xfrm>
          </p:grpSpPr>
          <p:sp>
            <p:nvSpPr>
              <p:cNvPr id="767" name="Shape 767"/>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68" name="Shape 768"/>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769" name="Shape 769"/>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770" name="Shape 770"/>
              <p:cNvSpPr txBox="1"/>
              <p:nvPr/>
            </p:nvSpPr>
            <p:spPr>
              <a:xfrm>
                <a:off x="6605734" y="2106314"/>
                <a:ext cx="1339199" cy="479999"/>
              </a:xfrm>
              <a:prstGeom prst="rect">
                <a:avLst/>
              </a:prstGeom>
              <a:noFill/>
              <a:ln>
                <a:noFill/>
              </a:ln>
            </p:spPr>
            <p:txBody>
              <a:bodyPr anchorCtr="0" anchor="t" bIns="91425" lIns="91425" rIns="91425" tIns="91425">
                <a:noAutofit/>
              </a:bodyPr>
              <a:lstStyle/>
              <a:p>
                <a:pPr lvl="0" rtl="0" algn="ctr">
                  <a:spcBef>
                    <a:spcPts val="0"/>
                  </a:spcBef>
                  <a:buNone/>
                </a:pPr>
                <a:r>
                  <a:rPr b="1" lang="en"/>
                  <a:t>Manufacture ID</a:t>
                </a:r>
              </a:p>
              <a:p>
                <a:pPr lvl="0" rtl="0" algn="ctr">
                  <a:spcBef>
                    <a:spcPts val="0"/>
                  </a:spcBef>
                  <a:buNone/>
                </a:pPr>
                <a:r>
                  <a:rPr b="1" lang="en"/>
                  <a:t>A1B2C</a:t>
                </a:r>
              </a:p>
            </p:txBody>
          </p:sp>
        </p:grpSp>
        <p:sp>
          <p:nvSpPr>
            <p:cNvPr id="771" name="Shape 771"/>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sp>
        <p:nvSpPr>
          <p:cNvPr id="772" name="Shape 772"/>
          <p:cNvSpPr/>
          <p:nvPr/>
        </p:nvSpPr>
        <p:spPr>
          <a:xfrm rot="-875037">
            <a:off x="498076" y="2947434"/>
            <a:ext cx="1606047" cy="540254"/>
          </a:xfrm>
          <a:prstGeom prst="rect">
            <a:avLst/>
          </a:prstGeom>
          <a:noFill/>
          <a:ln cap="flat" cmpd="sng" w="38100">
            <a:solidFill>
              <a:srgbClr val="3C78D8"/>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773" name="Shape 773"/>
          <p:cNvCxnSpPr>
            <a:stCxn id="772" idx="3"/>
          </p:cNvCxnSpPr>
          <p:nvPr/>
        </p:nvCxnSpPr>
        <p:spPr>
          <a:xfrm>
            <a:off x="2078249" y="3015361"/>
            <a:ext cx="1247100" cy="217800"/>
          </a:xfrm>
          <a:prstGeom prst="straightConnector1">
            <a:avLst/>
          </a:prstGeom>
          <a:noFill/>
          <a:ln cap="flat" cmpd="sng" w="38100">
            <a:solidFill>
              <a:srgbClr val="3C78D8"/>
            </a:solidFill>
            <a:prstDash val="solid"/>
            <a:round/>
            <a:headEnd len="lg" w="lg" type="none"/>
            <a:tailEnd len="lg" w="lg" type="triangle"/>
          </a:ln>
        </p:spPr>
      </p:cxn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type="title"/>
          </p:nvPr>
        </p:nvSpPr>
        <p:spPr>
          <a:xfrm>
            <a:off x="457200" y="274637"/>
            <a:ext cx="8229600" cy="1143000"/>
          </a:xfrm>
          <a:prstGeom prst="rect">
            <a:avLst/>
          </a:prstGeom>
        </p:spPr>
        <p:txBody>
          <a:bodyPr anchorCtr="0" anchor="b" bIns="91425" lIns="91425" rIns="91425" tIns="91425">
            <a:noAutofit/>
          </a:bodyPr>
          <a:lstStyle/>
          <a:p>
            <a:pPr indent="-228600" lvl="0" marL="457200" rtl="0">
              <a:spcBef>
                <a:spcPts val="0"/>
              </a:spcBef>
              <a:buAutoNum type="arabicPeriod"/>
            </a:pPr>
            <a:r>
              <a:rPr lang="en"/>
              <a:t>Problems</a:t>
            </a:r>
          </a:p>
        </p:txBody>
      </p:sp>
      <p:sp>
        <p:nvSpPr>
          <p:cNvPr id="71" name="Shape 71"/>
          <p:cNvSpPr txBox="1"/>
          <p:nvPr/>
        </p:nvSpPr>
        <p:spPr>
          <a:xfrm>
            <a:off x="1838700" y="5834325"/>
            <a:ext cx="6096899" cy="889200"/>
          </a:xfrm>
          <a:prstGeom prst="rect">
            <a:avLst/>
          </a:prstGeom>
          <a:noFill/>
          <a:ln>
            <a:noFill/>
          </a:ln>
        </p:spPr>
        <p:txBody>
          <a:bodyPr anchorCtr="0" anchor="ctr" bIns="91425" lIns="91425" rIns="91425" tIns="91425">
            <a:noAutofit/>
          </a:bodyPr>
          <a:lstStyle/>
          <a:p>
            <a:pPr lvl="0" rtl="0">
              <a:spcBef>
                <a:spcPts val="600"/>
              </a:spcBef>
              <a:spcAft>
                <a:spcPts val="600"/>
              </a:spcAft>
              <a:buNone/>
            </a:pPr>
            <a:r>
              <a:rPr lang="en" sz="2000">
                <a:solidFill>
                  <a:schemeClr val="dk1"/>
                </a:solidFill>
              </a:rPr>
              <a:t>Customer </a:t>
            </a:r>
            <a:r>
              <a:rPr b="1" lang="en" sz="2000">
                <a:solidFill>
                  <a:schemeClr val="dk1"/>
                </a:solidFill>
              </a:rPr>
              <a:t>cannot renew expired contract</a:t>
            </a:r>
          </a:p>
        </p:txBody>
      </p:sp>
      <p:sp>
        <p:nvSpPr>
          <p:cNvPr id="72" name="Shape 7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pic>
        <p:nvPicPr>
          <p:cNvPr id="73" name="Shape 73"/>
          <p:cNvPicPr preferRelativeResize="0"/>
          <p:nvPr/>
        </p:nvPicPr>
        <p:blipFill>
          <a:blip r:embed="rId3">
            <a:alphaModFix/>
          </a:blip>
          <a:stretch>
            <a:fillRect/>
          </a:stretch>
        </p:blipFill>
        <p:spPr>
          <a:xfrm>
            <a:off x="1172675" y="3003412"/>
            <a:ext cx="1956550" cy="2487474"/>
          </a:xfrm>
          <a:prstGeom prst="rect">
            <a:avLst/>
          </a:prstGeom>
          <a:noFill/>
          <a:ln>
            <a:noFill/>
          </a:ln>
        </p:spPr>
      </p:pic>
      <p:sp>
        <p:nvSpPr>
          <p:cNvPr id="74" name="Shape 74"/>
          <p:cNvSpPr/>
          <p:nvPr/>
        </p:nvSpPr>
        <p:spPr>
          <a:xfrm>
            <a:off x="3478450" y="4097287"/>
            <a:ext cx="2489400" cy="3392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5" name="Shape 75"/>
          <p:cNvSpPr txBox="1"/>
          <p:nvPr/>
        </p:nvSpPr>
        <p:spPr>
          <a:xfrm>
            <a:off x="3692800" y="3586212"/>
            <a:ext cx="2060700" cy="329699"/>
          </a:xfrm>
          <a:prstGeom prst="rect">
            <a:avLst/>
          </a:prstGeom>
          <a:noFill/>
          <a:ln>
            <a:noFill/>
          </a:ln>
        </p:spPr>
        <p:txBody>
          <a:bodyPr anchorCtr="0" anchor="t" bIns="91425" lIns="91425" rIns="91425" tIns="91425">
            <a:noAutofit/>
          </a:bodyPr>
          <a:lstStyle/>
          <a:p>
            <a:pPr lvl="0" rtl="0" algn="ctr">
              <a:spcBef>
                <a:spcPts val="0"/>
              </a:spcBef>
              <a:buNone/>
            </a:pPr>
            <a:r>
              <a:rPr b="1" lang="en" sz="3000"/>
              <a:t>Expired</a:t>
            </a:r>
          </a:p>
        </p:txBody>
      </p:sp>
      <p:pic>
        <p:nvPicPr>
          <p:cNvPr id="76" name="Shape 76"/>
          <p:cNvPicPr preferRelativeResize="0"/>
          <p:nvPr/>
        </p:nvPicPr>
        <p:blipFill>
          <a:blip r:embed="rId4">
            <a:alphaModFix/>
          </a:blip>
          <a:stretch>
            <a:fillRect/>
          </a:stretch>
        </p:blipFill>
        <p:spPr>
          <a:xfrm>
            <a:off x="6152225" y="3615892"/>
            <a:ext cx="1605350" cy="1262524"/>
          </a:xfrm>
          <a:prstGeom prst="rect">
            <a:avLst/>
          </a:prstGeom>
          <a:noFill/>
          <a:ln>
            <a:noFill/>
          </a:ln>
        </p:spPr>
      </p:pic>
      <p:sp>
        <p:nvSpPr>
          <p:cNvPr id="77" name="Shape 77"/>
          <p:cNvSpPr/>
          <p:nvPr/>
        </p:nvSpPr>
        <p:spPr>
          <a:xfrm>
            <a:off x="1374750" y="1770775"/>
            <a:ext cx="889200" cy="889200"/>
          </a:xfrm>
          <a:prstGeom prst="ellipse">
            <a:avLst/>
          </a:prstGeom>
          <a:solidFill>
            <a:srgbClr val="EFEFE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sp>
        <p:nvSpPr>
          <p:cNvPr id="78" name="Shape 78"/>
          <p:cNvSpPr/>
          <p:nvPr/>
        </p:nvSpPr>
        <p:spPr>
          <a:xfrm>
            <a:off x="3209837" y="177077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2</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7" name="Shape 777"/>
        <p:cNvGrpSpPr/>
        <p:nvPr/>
      </p:nvGrpSpPr>
      <p:grpSpPr>
        <a:xfrm>
          <a:off x="0" y="0"/>
          <a:ext cx="0" cy="0"/>
          <a:chOff x="0" y="0"/>
          <a:chExt cx="0" cy="0"/>
        </a:xfrm>
      </p:grpSpPr>
      <p:sp>
        <p:nvSpPr>
          <p:cNvPr id="778" name="Shape 778"/>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Card</a:t>
            </a:r>
          </a:p>
        </p:txBody>
      </p:sp>
      <p:sp>
        <p:nvSpPr>
          <p:cNvPr id="779" name="Shape 779"/>
          <p:cNvSpPr txBox="1"/>
          <p:nvPr/>
        </p:nvSpPr>
        <p:spPr>
          <a:xfrm>
            <a:off x="2335650" y="5963475"/>
            <a:ext cx="4472700" cy="670800"/>
          </a:xfrm>
          <a:prstGeom prst="rect">
            <a:avLst/>
          </a:prstGeom>
          <a:noFill/>
          <a:ln>
            <a:noFill/>
          </a:ln>
        </p:spPr>
        <p:txBody>
          <a:bodyPr anchorCtr="0" anchor="t" bIns="91425" lIns="91425" rIns="91425" tIns="91425">
            <a:noAutofit/>
          </a:bodyPr>
          <a:lstStyle/>
          <a:p>
            <a:pPr lvl="0" rtl="0" algn="ctr">
              <a:spcBef>
                <a:spcPts val="0"/>
              </a:spcBef>
              <a:buNone/>
            </a:pPr>
            <a:r>
              <a:rPr b="1" lang="en" sz="2400"/>
              <a:t>Recycle card</a:t>
            </a:r>
          </a:p>
        </p:txBody>
      </p:sp>
      <p:grpSp>
        <p:nvGrpSpPr>
          <p:cNvPr id="780" name="Shape 780"/>
          <p:cNvGrpSpPr/>
          <p:nvPr/>
        </p:nvGrpSpPr>
        <p:grpSpPr>
          <a:xfrm>
            <a:off x="7553910" y="2038845"/>
            <a:ext cx="1238445" cy="1270154"/>
            <a:chOff x="6962635" y="1122320"/>
            <a:chExt cx="1238445" cy="1270154"/>
          </a:xfrm>
        </p:grpSpPr>
        <p:grpSp>
          <p:nvGrpSpPr>
            <p:cNvPr id="781" name="Shape 781"/>
            <p:cNvGrpSpPr/>
            <p:nvPr/>
          </p:nvGrpSpPr>
          <p:grpSpPr>
            <a:xfrm rot="-880933">
              <a:off x="7025919" y="1252736"/>
              <a:ext cx="1111877" cy="642612"/>
              <a:chOff x="6437825" y="1680725"/>
              <a:chExt cx="1635599" cy="945300"/>
            </a:xfrm>
          </p:grpSpPr>
          <p:sp>
            <p:nvSpPr>
              <p:cNvPr id="782" name="Shape 782"/>
              <p:cNvSpPr/>
              <p:nvPr/>
            </p:nvSpPr>
            <p:spPr>
              <a:xfrm>
                <a:off x="6437825" y="1680725"/>
                <a:ext cx="1635599" cy="945300"/>
              </a:xfrm>
              <a:prstGeom prst="roundRect">
                <a:avLst>
                  <a:gd fmla="val 16667" name="adj"/>
                </a:avLst>
              </a:prstGeom>
              <a:solidFill>
                <a:srgbClr val="FFFFFF"/>
              </a:solidFill>
              <a:ln cap="flat" cmpd="sng" w="19050">
                <a:solidFill>
                  <a:srgbClr val="B7B7B7"/>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83" name="Shape 783"/>
              <p:cNvSpPr/>
              <p:nvPr/>
            </p:nvSpPr>
            <p:spPr>
              <a:xfrm>
                <a:off x="6452825" y="1890825"/>
                <a:ext cx="1620599" cy="194999"/>
              </a:xfrm>
              <a:prstGeom prst="rect">
                <a:avLst/>
              </a:prstGeom>
              <a:solidFill>
                <a:srgbClr val="CCCCCC"/>
              </a:solidFill>
              <a:ln>
                <a:noFill/>
              </a:ln>
            </p:spPr>
            <p:txBody>
              <a:bodyPr anchorCtr="0" anchor="ctr" bIns="91425" lIns="91425" rIns="91425" tIns="91425">
                <a:noAutofit/>
              </a:bodyPr>
              <a:lstStyle/>
              <a:p>
                <a:pPr>
                  <a:spcBef>
                    <a:spcPts val="0"/>
                  </a:spcBef>
                  <a:buNone/>
                </a:pPr>
                <a:r>
                  <a:t/>
                </a:r>
                <a:endParaRPr/>
              </a:p>
            </p:txBody>
          </p:sp>
          <p:sp>
            <p:nvSpPr>
              <p:cNvPr id="784" name="Shape 784"/>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785" name="Shape 785"/>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H6381</a:t>
                </a:r>
              </a:p>
            </p:txBody>
          </p:sp>
        </p:grpSp>
        <p:sp>
          <p:nvSpPr>
            <p:cNvPr id="786" name="Shape 786"/>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New Card</a:t>
              </a:r>
            </a:p>
          </p:txBody>
        </p:sp>
      </p:grpSp>
      <p:sp>
        <p:nvSpPr>
          <p:cNvPr id="787" name="Shape 787"/>
          <p:cNvSpPr/>
          <p:nvPr/>
        </p:nvSpPr>
        <p:spPr>
          <a:xfrm>
            <a:off x="5615525" y="2038837"/>
            <a:ext cx="766800" cy="1491000"/>
          </a:xfrm>
          <a:prstGeom prst="curvedRightArrow">
            <a:avLst>
              <a:gd fmla="val 25000" name="adj1"/>
              <a:gd fmla="val 50000" name="adj2"/>
              <a:gd fmla="val 25000" name="adj3"/>
            </a:avLst>
          </a:prstGeom>
          <a:solidFill>
            <a:srgbClr val="D9D9D9"/>
          </a:solidFill>
          <a:ln cap="flat" cmpd="sng" w="19050">
            <a:solidFill>
              <a:srgbClr val="999999"/>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88" name="Shape 788"/>
          <p:cNvSpPr/>
          <p:nvPr/>
        </p:nvSpPr>
        <p:spPr>
          <a:xfrm rot="10800000">
            <a:off x="6659299" y="1928412"/>
            <a:ext cx="766800" cy="1491000"/>
          </a:xfrm>
          <a:prstGeom prst="curvedRightArrow">
            <a:avLst>
              <a:gd fmla="val 25000" name="adj1"/>
              <a:gd fmla="val 50000" name="adj2"/>
              <a:gd fmla="val 25000" name="adj3"/>
            </a:avLst>
          </a:prstGeom>
          <a:solidFill>
            <a:srgbClr val="D9D9D9"/>
          </a:solidFill>
          <a:ln cap="flat" cmpd="sng" w="19050">
            <a:solidFill>
              <a:srgbClr val="999999"/>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789" name="Shape 789"/>
          <p:cNvPicPr preferRelativeResize="0"/>
          <p:nvPr/>
        </p:nvPicPr>
        <p:blipFill>
          <a:blip r:embed="rId3">
            <a:alphaModFix/>
          </a:blip>
          <a:stretch>
            <a:fillRect/>
          </a:stretch>
        </p:blipFill>
        <p:spPr>
          <a:xfrm>
            <a:off x="5615525" y="3615225"/>
            <a:ext cx="1837475" cy="1837475"/>
          </a:xfrm>
          <a:prstGeom prst="rect">
            <a:avLst/>
          </a:prstGeom>
          <a:noFill/>
          <a:ln>
            <a:noFill/>
          </a:ln>
        </p:spPr>
      </p:pic>
      <p:pic>
        <p:nvPicPr>
          <p:cNvPr id="790" name="Shape 790"/>
          <p:cNvPicPr preferRelativeResize="0"/>
          <p:nvPr/>
        </p:nvPicPr>
        <p:blipFill>
          <a:blip r:embed="rId4">
            <a:alphaModFix/>
          </a:blip>
          <a:stretch>
            <a:fillRect/>
          </a:stretch>
        </p:blipFill>
        <p:spPr>
          <a:xfrm>
            <a:off x="8479987" y="2474146"/>
            <a:ext cx="503875" cy="399575"/>
          </a:xfrm>
          <a:prstGeom prst="rect">
            <a:avLst/>
          </a:prstGeom>
          <a:noFill/>
          <a:ln>
            <a:noFill/>
          </a:ln>
        </p:spPr>
      </p:pic>
      <p:grpSp>
        <p:nvGrpSpPr>
          <p:cNvPr id="791" name="Shape 791"/>
          <p:cNvGrpSpPr/>
          <p:nvPr/>
        </p:nvGrpSpPr>
        <p:grpSpPr>
          <a:xfrm>
            <a:off x="2335650" y="1755162"/>
            <a:ext cx="3462300" cy="1837500"/>
            <a:chOff x="1320500" y="4059237"/>
            <a:chExt cx="3462300" cy="1837500"/>
          </a:xfrm>
        </p:grpSpPr>
        <p:sp>
          <p:nvSpPr>
            <p:cNvPr id="792" name="Shape 792"/>
            <p:cNvSpPr/>
            <p:nvPr/>
          </p:nvSpPr>
          <p:spPr>
            <a:xfrm>
              <a:off x="2945300" y="4059237"/>
              <a:ext cx="1837500" cy="1837500"/>
            </a:xfrm>
            <a:prstGeom prst="ellipse">
              <a:avLst/>
            </a:prstGeom>
            <a:noFill/>
            <a:ln cap="flat" cmpd="sng" w="38100">
              <a:solidFill>
                <a:srgbClr val="FF99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cxnSp>
          <p:nvCxnSpPr>
            <p:cNvPr id="793" name="Shape 793"/>
            <p:cNvCxnSpPr>
              <a:stCxn id="792" idx="2"/>
            </p:cNvCxnSpPr>
            <p:nvPr/>
          </p:nvCxnSpPr>
          <p:spPr>
            <a:xfrm rot="10800000">
              <a:off x="1320500" y="4977987"/>
              <a:ext cx="1624800" cy="0"/>
            </a:xfrm>
            <a:prstGeom prst="straightConnector1">
              <a:avLst/>
            </a:prstGeom>
            <a:noFill/>
            <a:ln cap="flat" cmpd="sng" w="76200">
              <a:solidFill>
                <a:srgbClr val="FF9900"/>
              </a:solidFill>
              <a:prstDash val="solid"/>
              <a:round/>
              <a:headEnd len="lg" w="lg" type="none"/>
              <a:tailEnd len="lg" w="lg" type="triangle"/>
            </a:ln>
          </p:spPr>
        </p:cxnSp>
      </p:grpSp>
      <p:sp>
        <p:nvSpPr>
          <p:cNvPr id="794" name="Shape 794"/>
          <p:cNvSpPr txBox="1"/>
          <p:nvPr/>
        </p:nvSpPr>
        <p:spPr>
          <a:xfrm>
            <a:off x="2495975" y="2038850"/>
            <a:ext cx="1519199" cy="315900"/>
          </a:xfrm>
          <a:prstGeom prst="rect">
            <a:avLst/>
          </a:prstGeom>
          <a:noFill/>
          <a:ln>
            <a:noFill/>
          </a:ln>
        </p:spPr>
        <p:txBody>
          <a:bodyPr anchorCtr="0" anchor="t" bIns="91425" lIns="91425" rIns="91425" tIns="91425">
            <a:noAutofit/>
          </a:bodyPr>
          <a:lstStyle/>
          <a:p>
            <a:pPr>
              <a:spcBef>
                <a:spcPts val="0"/>
              </a:spcBef>
              <a:buNone/>
            </a:pPr>
            <a:r>
              <a:rPr b="1" lang="en" sz="2400"/>
              <a:t>Recycle</a:t>
            </a:r>
          </a:p>
        </p:txBody>
      </p:sp>
      <p:grpSp>
        <p:nvGrpSpPr>
          <p:cNvPr id="795" name="Shape 795"/>
          <p:cNvGrpSpPr/>
          <p:nvPr/>
        </p:nvGrpSpPr>
        <p:grpSpPr>
          <a:xfrm>
            <a:off x="646835" y="2038870"/>
            <a:ext cx="1238445" cy="1270154"/>
            <a:chOff x="6962635" y="1122320"/>
            <a:chExt cx="1238445" cy="1270154"/>
          </a:xfrm>
        </p:grpSpPr>
        <p:grpSp>
          <p:nvGrpSpPr>
            <p:cNvPr id="796" name="Shape 796"/>
            <p:cNvGrpSpPr/>
            <p:nvPr/>
          </p:nvGrpSpPr>
          <p:grpSpPr>
            <a:xfrm rot="-880933">
              <a:off x="7025919" y="1252736"/>
              <a:ext cx="1111877" cy="642612"/>
              <a:chOff x="6437825" y="1680725"/>
              <a:chExt cx="1635599" cy="945300"/>
            </a:xfrm>
          </p:grpSpPr>
          <p:sp>
            <p:nvSpPr>
              <p:cNvPr id="797" name="Shape 797"/>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98" name="Shape 798"/>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799" name="Shape 799"/>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800" name="Shape 800"/>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801" name="Shape 801"/>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New Card</a:t>
              </a:r>
            </a:p>
          </p:txBody>
        </p:sp>
      </p:grpSp>
      <p:pic>
        <p:nvPicPr>
          <p:cNvPr id="802" name="Shape 802"/>
          <p:cNvPicPr preferRelativeResize="0"/>
          <p:nvPr/>
        </p:nvPicPr>
        <p:blipFill>
          <a:blip r:embed="rId5">
            <a:alphaModFix/>
          </a:blip>
          <a:stretch>
            <a:fillRect/>
          </a:stretch>
        </p:blipFill>
        <p:spPr>
          <a:xfrm>
            <a:off x="1572912" y="2474171"/>
            <a:ext cx="503875" cy="399575"/>
          </a:xfrm>
          <a:prstGeom prst="rect">
            <a:avLst/>
          </a:prstGeom>
          <a:noFill/>
          <a:ln>
            <a:noFill/>
          </a:ln>
        </p:spPr>
      </p:pic>
      <p:cxnSp>
        <p:nvCxnSpPr>
          <p:cNvPr id="803" name="Shape 803"/>
          <p:cNvCxnSpPr>
            <a:stCxn id="801" idx="2"/>
          </p:cNvCxnSpPr>
          <p:nvPr/>
        </p:nvCxnSpPr>
        <p:spPr>
          <a:xfrm>
            <a:off x="1266050" y="3309025"/>
            <a:ext cx="0" cy="908100"/>
          </a:xfrm>
          <a:prstGeom prst="straightConnector1">
            <a:avLst/>
          </a:prstGeom>
          <a:noFill/>
          <a:ln cap="flat" cmpd="sng" w="38100">
            <a:solidFill>
              <a:schemeClr val="dk2"/>
            </a:solidFill>
            <a:prstDash val="solid"/>
            <a:round/>
            <a:headEnd len="lg" w="lg" type="none"/>
            <a:tailEnd len="lg" w="lg" type="triangle"/>
          </a:ln>
        </p:spPr>
      </p:cxnSp>
      <p:sp>
        <p:nvSpPr>
          <p:cNvPr id="804" name="Shape 804"/>
          <p:cNvSpPr txBox="1"/>
          <p:nvPr/>
        </p:nvSpPr>
        <p:spPr>
          <a:xfrm>
            <a:off x="1434075" y="3578075"/>
            <a:ext cx="2276100" cy="670800"/>
          </a:xfrm>
          <a:prstGeom prst="rect">
            <a:avLst/>
          </a:prstGeom>
          <a:noFill/>
          <a:ln>
            <a:noFill/>
          </a:ln>
        </p:spPr>
        <p:txBody>
          <a:bodyPr anchorCtr="0" anchor="t" bIns="91425" lIns="91425" rIns="91425" tIns="91425">
            <a:noAutofit/>
          </a:bodyPr>
          <a:lstStyle/>
          <a:p>
            <a:pPr>
              <a:spcBef>
                <a:spcPts val="0"/>
              </a:spcBef>
              <a:buNone/>
            </a:pPr>
            <a:r>
              <a:rPr b="1" lang="en" sz="1800"/>
              <a:t>Assign for other customer</a:t>
            </a:r>
          </a:p>
        </p:txBody>
      </p:sp>
      <p:pic>
        <p:nvPicPr>
          <p:cNvPr id="805" name="Shape 805"/>
          <p:cNvPicPr preferRelativeResize="0"/>
          <p:nvPr/>
        </p:nvPicPr>
        <p:blipFill>
          <a:blip r:embed="rId6">
            <a:alphaModFix/>
          </a:blip>
          <a:stretch>
            <a:fillRect/>
          </a:stretch>
        </p:blipFill>
        <p:spPr>
          <a:xfrm>
            <a:off x="576637" y="4517925"/>
            <a:ext cx="1378825" cy="1378825"/>
          </a:xfrm>
          <a:prstGeom prst="rect">
            <a:avLst/>
          </a:prstGeom>
          <a:noFill/>
          <a:ln>
            <a:noFill/>
          </a:ln>
        </p:spPr>
      </p:pic>
      <p:grpSp>
        <p:nvGrpSpPr>
          <p:cNvPr id="806" name="Shape 806"/>
          <p:cNvGrpSpPr/>
          <p:nvPr/>
        </p:nvGrpSpPr>
        <p:grpSpPr>
          <a:xfrm>
            <a:off x="4253810" y="2103370"/>
            <a:ext cx="1238445" cy="1270154"/>
            <a:chOff x="6962635" y="1122320"/>
            <a:chExt cx="1238445" cy="1270154"/>
          </a:xfrm>
        </p:grpSpPr>
        <p:grpSp>
          <p:nvGrpSpPr>
            <p:cNvPr id="807" name="Shape 807"/>
            <p:cNvGrpSpPr/>
            <p:nvPr/>
          </p:nvGrpSpPr>
          <p:grpSpPr>
            <a:xfrm rot="-880933">
              <a:off x="7025919" y="1252736"/>
              <a:ext cx="1111877" cy="642612"/>
              <a:chOff x="6437825" y="1680725"/>
              <a:chExt cx="1635599" cy="945300"/>
            </a:xfrm>
          </p:grpSpPr>
          <p:sp>
            <p:nvSpPr>
              <p:cNvPr id="808" name="Shape 808"/>
              <p:cNvSpPr/>
              <p:nvPr/>
            </p:nvSpPr>
            <p:spPr>
              <a:xfrm>
                <a:off x="6437825" y="1680725"/>
                <a:ext cx="1635599" cy="945300"/>
              </a:xfrm>
              <a:prstGeom prst="roundRect">
                <a:avLst>
                  <a:gd fmla="val 16667" name="adj"/>
                </a:avLst>
              </a:prstGeom>
              <a:solidFill>
                <a:srgbClr val="FFFFFF"/>
              </a:solidFill>
              <a:ln cap="flat" cmpd="sng" w="19050">
                <a:solidFill>
                  <a:srgbClr val="B7B7B7"/>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09" name="Shape 809"/>
              <p:cNvSpPr/>
              <p:nvPr/>
            </p:nvSpPr>
            <p:spPr>
              <a:xfrm>
                <a:off x="6452825" y="1890825"/>
                <a:ext cx="1620599" cy="194999"/>
              </a:xfrm>
              <a:prstGeom prst="rect">
                <a:avLst/>
              </a:prstGeom>
              <a:solidFill>
                <a:srgbClr val="CCCCCC"/>
              </a:solidFill>
              <a:ln>
                <a:noFill/>
              </a:ln>
            </p:spPr>
            <p:txBody>
              <a:bodyPr anchorCtr="0" anchor="ctr" bIns="91425" lIns="91425" rIns="91425" tIns="91425">
                <a:noAutofit/>
              </a:bodyPr>
              <a:lstStyle/>
              <a:p>
                <a:pPr>
                  <a:spcBef>
                    <a:spcPts val="0"/>
                  </a:spcBef>
                  <a:buNone/>
                </a:pPr>
                <a:r>
                  <a:t/>
                </a:r>
                <a:endParaRPr/>
              </a:p>
            </p:txBody>
          </p:sp>
          <p:sp>
            <p:nvSpPr>
              <p:cNvPr id="810" name="Shape 810"/>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811" name="Shape 811"/>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812" name="Shape 812"/>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Old Card</a:t>
              </a:r>
            </a:p>
          </p:txBody>
        </p:sp>
      </p:grpSp>
      <p:grpSp>
        <p:nvGrpSpPr>
          <p:cNvPr id="813" name="Shape 813"/>
          <p:cNvGrpSpPr/>
          <p:nvPr/>
        </p:nvGrpSpPr>
        <p:grpSpPr>
          <a:xfrm>
            <a:off x="4349824" y="2103375"/>
            <a:ext cx="1046400" cy="993899"/>
            <a:chOff x="8097599" y="5236500"/>
            <a:chExt cx="1046400" cy="993899"/>
          </a:xfrm>
        </p:grpSpPr>
        <p:cxnSp>
          <p:nvCxnSpPr>
            <p:cNvPr id="814" name="Shape 814"/>
            <p:cNvCxnSpPr/>
            <p:nvPr/>
          </p:nvCxnSpPr>
          <p:spPr>
            <a:xfrm flipH="1">
              <a:off x="8097599" y="5267891"/>
              <a:ext cx="1046400" cy="826499"/>
            </a:xfrm>
            <a:prstGeom prst="straightConnector1">
              <a:avLst/>
            </a:prstGeom>
            <a:noFill/>
            <a:ln cap="flat" cmpd="sng" w="76200">
              <a:solidFill>
                <a:srgbClr val="999999"/>
              </a:solidFill>
              <a:prstDash val="solid"/>
              <a:round/>
              <a:headEnd len="lg" w="lg" type="none"/>
              <a:tailEnd len="lg" w="lg" type="none"/>
            </a:ln>
          </p:spPr>
        </p:cxnSp>
        <p:cxnSp>
          <p:nvCxnSpPr>
            <p:cNvPr id="815" name="Shape 815"/>
            <p:cNvCxnSpPr/>
            <p:nvPr/>
          </p:nvCxnSpPr>
          <p:spPr>
            <a:xfrm>
              <a:off x="8212797" y="5236500"/>
              <a:ext cx="879000" cy="993899"/>
            </a:xfrm>
            <a:prstGeom prst="straightConnector1">
              <a:avLst/>
            </a:prstGeom>
            <a:noFill/>
            <a:ln cap="flat" cmpd="sng" w="76200">
              <a:solidFill>
                <a:srgbClr val="999999"/>
              </a:solidFill>
              <a:prstDash val="solid"/>
              <a:round/>
              <a:headEnd len="lg" w="lg" type="none"/>
              <a:tailEnd len="lg" w="lg" type="none"/>
            </a:ln>
          </p:spPr>
        </p:cxnSp>
      </p:grpSp>
      <p:sp>
        <p:nvSpPr>
          <p:cNvPr id="816" name="Shape 81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0" name="Shape 820"/>
        <p:cNvGrpSpPr/>
        <p:nvPr/>
      </p:nvGrpSpPr>
      <p:grpSpPr>
        <a:xfrm>
          <a:off x="0" y="0"/>
          <a:ext cx="0" cy="0"/>
          <a:chOff x="0" y="0"/>
          <a:chExt cx="0" cy="0"/>
        </a:xfrm>
      </p:grpSpPr>
      <p:sp>
        <p:nvSpPr>
          <p:cNvPr id="821" name="Shape 821"/>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sp>
        <p:nvSpPr>
          <p:cNvPr id="822" name="Shape 822"/>
          <p:cNvSpPr/>
          <p:nvPr/>
        </p:nvSpPr>
        <p:spPr>
          <a:xfrm>
            <a:off x="1789025" y="2967725"/>
            <a:ext cx="1219799" cy="253499"/>
          </a:xfrm>
          <a:prstGeom prst="rightArrow">
            <a:avLst>
              <a:gd fmla="val 50000" name="adj1"/>
              <a:gd fmla="val 69496"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823" name="Shape 823"/>
          <p:cNvGrpSpPr/>
          <p:nvPr/>
        </p:nvGrpSpPr>
        <p:grpSpPr>
          <a:xfrm>
            <a:off x="3243200" y="2722850"/>
            <a:ext cx="1814399" cy="989424"/>
            <a:chOff x="4336150" y="2394850"/>
            <a:chExt cx="1814399" cy="989424"/>
          </a:xfrm>
        </p:grpSpPr>
        <p:sp>
          <p:nvSpPr>
            <p:cNvPr id="824" name="Shape 824"/>
            <p:cNvSpPr/>
            <p:nvPr/>
          </p:nvSpPr>
          <p:spPr>
            <a:xfrm>
              <a:off x="4336150" y="2708975"/>
              <a:ext cx="1814399" cy="6752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CardID</a:t>
              </a:r>
            </a:p>
            <a:p>
              <a:pPr lvl="0" rtl="0">
                <a:spcBef>
                  <a:spcPts val="0"/>
                </a:spcBef>
                <a:buNone/>
              </a:pPr>
              <a:r>
                <a:rPr lang="en"/>
                <a:t>...</a:t>
              </a:r>
            </a:p>
          </p:txBody>
        </p:sp>
        <p:sp>
          <p:nvSpPr>
            <p:cNvPr id="825" name="Shape 825"/>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826" name="Shape 826"/>
          <p:cNvGrpSpPr/>
          <p:nvPr/>
        </p:nvGrpSpPr>
        <p:grpSpPr>
          <a:xfrm>
            <a:off x="6872400" y="5722800"/>
            <a:ext cx="1814399" cy="956425"/>
            <a:chOff x="4336150" y="2394850"/>
            <a:chExt cx="1814399" cy="956425"/>
          </a:xfrm>
        </p:grpSpPr>
        <p:sp>
          <p:nvSpPr>
            <p:cNvPr id="827" name="Shape 827"/>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CustomerName</a:t>
              </a:r>
            </a:p>
            <a:p>
              <a:pPr lvl="0" rtl="0">
                <a:spcBef>
                  <a:spcPts val="0"/>
                </a:spcBef>
                <a:buNone/>
              </a:pPr>
              <a:r>
                <a:rPr lang="en"/>
                <a:t>...</a:t>
              </a:r>
            </a:p>
          </p:txBody>
        </p:sp>
        <p:sp>
          <p:nvSpPr>
            <p:cNvPr id="828" name="Shape 828"/>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cxnSp>
        <p:nvCxnSpPr>
          <p:cNvPr id="829" name="Shape 829"/>
          <p:cNvCxnSpPr>
            <a:stCxn id="824" idx="3"/>
            <a:endCxn id="828" idx="1"/>
          </p:cNvCxnSpPr>
          <p:nvPr/>
        </p:nvCxnSpPr>
        <p:spPr>
          <a:xfrm>
            <a:off x="5057599" y="3374624"/>
            <a:ext cx="1814699" cy="2529600"/>
          </a:xfrm>
          <a:prstGeom prst="straightConnector1">
            <a:avLst/>
          </a:prstGeom>
          <a:noFill/>
          <a:ln cap="flat" cmpd="sng" w="19050">
            <a:solidFill>
              <a:schemeClr val="dk2"/>
            </a:solidFill>
            <a:prstDash val="solid"/>
            <a:round/>
            <a:headEnd len="lg" w="lg" type="none"/>
            <a:tailEnd len="lg" w="lg" type="none"/>
          </a:ln>
        </p:spPr>
      </p:cxnSp>
      <p:sp>
        <p:nvSpPr>
          <p:cNvPr id="830" name="Shape 830"/>
          <p:cNvSpPr txBox="1"/>
          <p:nvPr/>
        </p:nvSpPr>
        <p:spPr>
          <a:xfrm>
            <a:off x="5057600" y="30312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831" name="Shape 831"/>
          <p:cNvSpPr txBox="1"/>
          <p:nvPr/>
        </p:nvSpPr>
        <p:spPr>
          <a:xfrm>
            <a:off x="6649400" y="5260725"/>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F0000"/>
                </a:solidFill>
              </a:rPr>
              <a:t>0..*</a:t>
            </a:r>
          </a:p>
        </p:txBody>
      </p:sp>
      <p:sp>
        <p:nvSpPr>
          <p:cNvPr id="832" name="Shape 832"/>
          <p:cNvSpPr/>
          <p:nvPr/>
        </p:nvSpPr>
        <p:spPr>
          <a:xfrm>
            <a:off x="4293700" y="6182700"/>
            <a:ext cx="2489831"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customer can only have 1 active card at a time</a:t>
            </a:r>
          </a:p>
        </p:txBody>
      </p:sp>
      <p:sp>
        <p:nvSpPr>
          <p:cNvPr id="833" name="Shape 833"/>
          <p:cNvSpPr/>
          <p:nvPr/>
        </p:nvSpPr>
        <p:spPr>
          <a:xfrm>
            <a:off x="3243200" y="1789700"/>
            <a:ext cx="2544317"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card can only belongs to 1 customer at a time</a:t>
            </a:r>
          </a:p>
        </p:txBody>
      </p:sp>
      <p:grpSp>
        <p:nvGrpSpPr>
          <p:cNvPr id="834" name="Shape 834"/>
          <p:cNvGrpSpPr/>
          <p:nvPr/>
        </p:nvGrpSpPr>
        <p:grpSpPr>
          <a:xfrm>
            <a:off x="316210" y="2582483"/>
            <a:ext cx="1238445" cy="1270154"/>
            <a:chOff x="6962635" y="1122320"/>
            <a:chExt cx="1238445" cy="1270154"/>
          </a:xfrm>
        </p:grpSpPr>
        <p:grpSp>
          <p:nvGrpSpPr>
            <p:cNvPr id="835" name="Shape 835"/>
            <p:cNvGrpSpPr/>
            <p:nvPr/>
          </p:nvGrpSpPr>
          <p:grpSpPr>
            <a:xfrm rot="-880933">
              <a:off x="7025919" y="1252736"/>
              <a:ext cx="1111877" cy="642612"/>
              <a:chOff x="6437825" y="1680725"/>
              <a:chExt cx="1635599" cy="945300"/>
            </a:xfrm>
          </p:grpSpPr>
          <p:sp>
            <p:nvSpPr>
              <p:cNvPr id="836" name="Shape 836"/>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37" name="Shape 837"/>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838" name="Shape 838"/>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839" name="Shape 839"/>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840" name="Shape 840"/>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sp>
        <p:nvSpPr>
          <p:cNvPr id="841" name="Shape 84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5" name="Shape 845"/>
        <p:cNvGrpSpPr/>
        <p:nvPr/>
      </p:nvGrpSpPr>
      <p:grpSpPr>
        <a:xfrm>
          <a:off x="0" y="0"/>
          <a:ext cx="0" cy="0"/>
          <a:chOff x="0" y="0"/>
          <a:chExt cx="0" cy="0"/>
        </a:xfrm>
      </p:grpSpPr>
      <p:sp>
        <p:nvSpPr>
          <p:cNvPr id="846" name="Shape 84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grpSp>
        <p:nvGrpSpPr>
          <p:cNvPr id="847" name="Shape 847"/>
          <p:cNvGrpSpPr/>
          <p:nvPr/>
        </p:nvGrpSpPr>
        <p:grpSpPr>
          <a:xfrm>
            <a:off x="3243200" y="2722850"/>
            <a:ext cx="1814399" cy="989424"/>
            <a:chOff x="4336150" y="2394850"/>
            <a:chExt cx="1814399" cy="989424"/>
          </a:xfrm>
        </p:grpSpPr>
        <p:sp>
          <p:nvSpPr>
            <p:cNvPr id="848" name="Shape 848"/>
            <p:cNvSpPr/>
            <p:nvPr/>
          </p:nvSpPr>
          <p:spPr>
            <a:xfrm>
              <a:off x="4336150" y="2708975"/>
              <a:ext cx="1814399" cy="6752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CardID</a:t>
              </a:r>
            </a:p>
            <a:p>
              <a:pPr lvl="0" rtl="0">
                <a:spcBef>
                  <a:spcPts val="0"/>
                </a:spcBef>
                <a:buNone/>
              </a:pPr>
              <a:r>
                <a:rPr lang="en"/>
                <a:t>...</a:t>
              </a:r>
            </a:p>
          </p:txBody>
        </p:sp>
        <p:sp>
          <p:nvSpPr>
            <p:cNvPr id="849" name="Shape 849"/>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850" name="Shape 850"/>
          <p:cNvGrpSpPr/>
          <p:nvPr/>
        </p:nvGrpSpPr>
        <p:grpSpPr>
          <a:xfrm>
            <a:off x="6872400" y="5722800"/>
            <a:ext cx="1814399" cy="956425"/>
            <a:chOff x="4336150" y="2394850"/>
            <a:chExt cx="1814399" cy="956425"/>
          </a:xfrm>
        </p:grpSpPr>
        <p:sp>
          <p:nvSpPr>
            <p:cNvPr id="851" name="Shape 851"/>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CustomerName</a:t>
              </a:r>
            </a:p>
            <a:p>
              <a:pPr lvl="0" rtl="0">
                <a:spcBef>
                  <a:spcPts val="0"/>
                </a:spcBef>
                <a:buNone/>
              </a:pPr>
              <a:r>
                <a:rPr lang="en"/>
                <a:t>...</a:t>
              </a:r>
            </a:p>
          </p:txBody>
        </p:sp>
        <p:sp>
          <p:nvSpPr>
            <p:cNvPr id="852" name="Shape 852"/>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sp>
        <p:nvSpPr>
          <p:cNvPr id="853" name="Shape 853"/>
          <p:cNvSpPr/>
          <p:nvPr/>
        </p:nvSpPr>
        <p:spPr>
          <a:xfrm>
            <a:off x="4055174" y="6182700"/>
            <a:ext cx="2728349"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customer can only have 1 active card instance at a time</a:t>
            </a:r>
          </a:p>
        </p:txBody>
      </p:sp>
      <p:sp>
        <p:nvSpPr>
          <p:cNvPr id="854" name="Shape 854"/>
          <p:cNvSpPr/>
          <p:nvPr/>
        </p:nvSpPr>
        <p:spPr>
          <a:xfrm>
            <a:off x="3243200" y="1789700"/>
            <a:ext cx="2615921"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card can only has 1 active card instance at a time</a:t>
            </a:r>
          </a:p>
        </p:txBody>
      </p:sp>
      <p:grpSp>
        <p:nvGrpSpPr>
          <p:cNvPr id="855" name="Shape 855"/>
          <p:cNvGrpSpPr/>
          <p:nvPr/>
        </p:nvGrpSpPr>
        <p:grpSpPr>
          <a:xfrm>
            <a:off x="6872400" y="2722850"/>
            <a:ext cx="1814399" cy="1161624"/>
            <a:chOff x="4336150" y="2394850"/>
            <a:chExt cx="1814399" cy="1161624"/>
          </a:xfrm>
        </p:grpSpPr>
        <p:sp>
          <p:nvSpPr>
            <p:cNvPr id="856" name="Shape 856"/>
            <p:cNvSpPr/>
            <p:nvPr/>
          </p:nvSpPr>
          <p:spPr>
            <a:xfrm>
              <a:off x="4336150" y="2708975"/>
              <a:ext cx="1814399" cy="8474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ActivatedDate</a:t>
              </a:r>
            </a:p>
            <a:p>
              <a:pPr lvl="0" rtl="0">
                <a:spcBef>
                  <a:spcPts val="0"/>
                </a:spcBef>
                <a:buNone/>
              </a:pPr>
              <a:r>
                <a:rPr lang="en"/>
                <a:t>DeactivatedDate</a:t>
              </a:r>
            </a:p>
            <a:p>
              <a:pPr lvl="0" rtl="0">
                <a:spcBef>
                  <a:spcPts val="0"/>
                </a:spcBef>
                <a:buNone/>
              </a:pPr>
              <a:r>
                <a:rPr lang="en"/>
                <a:t>...</a:t>
              </a:r>
            </a:p>
          </p:txBody>
        </p:sp>
        <p:sp>
          <p:nvSpPr>
            <p:cNvPr id="857" name="Shape 857"/>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CardInstance</a:t>
              </a:r>
            </a:p>
          </p:txBody>
        </p:sp>
      </p:grpSp>
      <p:cxnSp>
        <p:nvCxnSpPr>
          <p:cNvPr id="858" name="Shape 858"/>
          <p:cNvCxnSpPr>
            <a:stCxn id="849" idx="3"/>
            <a:endCxn id="857" idx="1"/>
          </p:cNvCxnSpPr>
          <p:nvPr/>
        </p:nvCxnSpPr>
        <p:spPr>
          <a:xfrm>
            <a:off x="5057599" y="2904350"/>
            <a:ext cx="1814699" cy="0"/>
          </a:xfrm>
          <a:prstGeom prst="straightConnector1">
            <a:avLst/>
          </a:prstGeom>
          <a:noFill/>
          <a:ln cap="flat" cmpd="sng" w="19050">
            <a:solidFill>
              <a:schemeClr val="dk2"/>
            </a:solidFill>
            <a:prstDash val="solid"/>
            <a:round/>
            <a:headEnd len="lg" w="lg" type="none"/>
            <a:tailEnd len="lg" w="lg" type="none"/>
          </a:ln>
        </p:spPr>
      </p:cxnSp>
      <p:cxnSp>
        <p:nvCxnSpPr>
          <p:cNvPr id="859" name="Shape 859"/>
          <p:cNvCxnSpPr>
            <a:stCxn id="856" idx="2"/>
            <a:endCxn id="852" idx="0"/>
          </p:cNvCxnSpPr>
          <p:nvPr/>
        </p:nvCxnSpPr>
        <p:spPr>
          <a:xfrm>
            <a:off x="7779599" y="3884474"/>
            <a:ext cx="0" cy="1838400"/>
          </a:xfrm>
          <a:prstGeom prst="straightConnector1">
            <a:avLst/>
          </a:prstGeom>
          <a:noFill/>
          <a:ln cap="flat" cmpd="sng" w="19050">
            <a:solidFill>
              <a:schemeClr val="dk2"/>
            </a:solidFill>
            <a:prstDash val="solid"/>
            <a:round/>
            <a:headEnd len="lg" w="lg" type="none"/>
            <a:tailEnd len="lg" w="lg" type="none"/>
          </a:ln>
        </p:spPr>
      </p:cxnSp>
      <p:sp>
        <p:nvSpPr>
          <p:cNvPr id="860" name="Shape 860"/>
          <p:cNvSpPr txBox="1"/>
          <p:nvPr/>
        </p:nvSpPr>
        <p:spPr>
          <a:xfrm>
            <a:off x="6142500" y="244230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861" name="Shape 861"/>
          <p:cNvSpPr txBox="1"/>
          <p:nvPr/>
        </p:nvSpPr>
        <p:spPr>
          <a:xfrm>
            <a:off x="5057600" y="24536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862" name="Shape 862"/>
          <p:cNvSpPr txBox="1"/>
          <p:nvPr/>
        </p:nvSpPr>
        <p:spPr>
          <a:xfrm>
            <a:off x="7779600" y="52756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863" name="Shape 863"/>
          <p:cNvSpPr txBox="1"/>
          <p:nvPr/>
        </p:nvSpPr>
        <p:spPr>
          <a:xfrm>
            <a:off x="7779600" y="3884475"/>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864" name="Shape 864"/>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865" name="Shape 865"/>
          <p:cNvGrpSpPr/>
          <p:nvPr/>
        </p:nvGrpSpPr>
        <p:grpSpPr>
          <a:xfrm>
            <a:off x="138186" y="2204400"/>
            <a:ext cx="2181398" cy="2237249"/>
            <a:chOff x="6962635" y="1122320"/>
            <a:chExt cx="1238445" cy="1270154"/>
          </a:xfrm>
        </p:grpSpPr>
        <p:grpSp>
          <p:nvGrpSpPr>
            <p:cNvPr id="866" name="Shape 866"/>
            <p:cNvGrpSpPr/>
            <p:nvPr/>
          </p:nvGrpSpPr>
          <p:grpSpPr>
            <a:xfrm rot="-880933">
              <a:off x="7025919" y="1252736"/>
              <a:ext cx="1111877" cy="642612"/>
              <a:chOff x="6437825" y="1680725"/>
              <a:chExt cx="1635599" cy="945300"/>
            </a:xfrm>
          </p:grpSpPr>
          <p:sp>
            <p:nvSpPr>
              <p:cNvPr id="867" name="Shape 867"/>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68" name="Shape 868"/>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869" name="Shape 869"/>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870" name="Shape 870"/>
              <p:cNvSpPr txBox="1"/>
              <p:nvPr/>
            </p:nvSpPr>
            <p:spPr>
              <a:xfrm>
                <a:off x="6605734" y="2106314"/>
                <a:ext cx="1339199" cy="479999"/>
              </a:xfrm>
              <a:prstGeom prst="rect">
                <a:avLst/>
              </a:prstGeom>
              <a:noFill/>
              <a:ln>
                <a:noFill/>
              </a:ln>
            </p:spPr>
            <p:txBody>
              <a:bodyPr anchorCtr="0" anchor="t" bIns="91425" lIns="91425" rIns="91425" tIns="91425">
                <a:noAutofit/>
              </a:bodyPr>
              <a:lstStyle/>
              <a:p>
                <a:pPr lvl="0" rtl="0" algn="ctr">
                  <a:spcBef>
                    <a:spcPts val="0"/>
                  </a:spcBef>
                  <a:buNone/>
                </a:pPr>
                <a:r>
                  <a:rPr b="1" lang="en"/>
                  <a:t>Manufacture ID</a:t>
                </a:r>
              </a:p>
              <a:p>
                <a:pPr lvl="0" rtl="0" algn="ctr">
                  <a:spcBef>
                    <a:spcPts val="0"/>
                  </a:spcBef>
                  <a:buNone/>
                </a:pPr>
                <a:r>
                  <a:rPr b="1" lang="en"/>
                  <a:t>A1B2C</a:t>
                </a:r>
              </a:p>
            </p:txBody>
          </p:sp>
        </p:grpSp>
        <p:sp>
          <p:nvSpPr>
            <p:cNvPr id="871" name="Shape 871"/>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sp>
        <p:nvSpPr>
          <p:cNvPr id="872" name="Shape 872"/>
          <p:cNvSpPr/>
          <p:nvPr/>
        </p:nvSpPr>
        <p:spPr>
          <a:xfrm rot="-875037">
            <a:off x="498076" y="2947434"/>
            <a:ext cx="1606047" cy="540254"/>
          </a:xfrm>
          <a:prstGeom prst="rect">
            <a:avLst/>
          </a:prstGeom>
          <a:noFill/>
          <a:ln cap="flat" cmpd="sng" w="38100">
            <a:solidFill>
              <a:srgbClr val="3C78D8"/>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873" name="Shape 873"/>
          <p:cNvCxnSpPr>
            <a:stCxn id="872" idx="3"/>
          </p:cNvCxnSpPr>
          <p:nvPr/>
        </p:nvCxnSpPr>
        <p:spPr>
          <a:xfrm>
            <a:off x="2078249" y="3015361"/>
            <a:ext cx="1247100" cy="217800"/>
          </a:xfrm>
          <a:prstGeom prst="straightConnector1">
            <a:avLst/>
          </a:prstGeom>
          <a:noFill/>
          <a:ln cap="flat" cmpd="sng" w="38100">
            <a:solidFill>
              <a:srgbClr val="3C78D8"/>
            </a:solidFill>
            <a:prstDash val="solid"/>
            <a:round/>
            <a:headEnd len="lg" w="lg" type="none"/>
            <a:tailEnd len="lg" w="lg" type="triangle"/>
          </a:ln>
        </p:spPr>
      </p:cxn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7" name="Shape 877"/>
        <p:cNvGrpSpPr/>
        <p:nvPr/>
      </p:nvGrpSpPr>
      <p:grpSpPr>
        <a:xfrm>
          <a:off x="0" y="0"/>
          <a:ext cx="0" cy="0"/>
          <a:chOff x="0" y="0"/>
          <a:chExt cx="0" cy="0"/>
        </a:xfrm>
      </p:grpSpPr>
      <p:sp>
        <p:nvSpPr>
          <p:cNvPr id="878" name="Shape 878"/>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grpSp>
        <p:nvGrpSpPr>
          <p:cNvPr id="879" name="Shape 879"/>
          <p:cNvGrpSpPr/>
          <p:nvPr/>
        </p:nvGrpSpPr>
        <p:grpSpPr>
          <a:xfrm>
            <a:off x="3243200" y="2722850"/>
            <a:ext cx="1814399" cy="989424"/>
            <a:chOff x="4336150" y="2394850"/>
            <a:chExt cx="1814399" cy="989424"/>
          </a:xfrm>
        </p:grpSpPr>
        <p:sp>
          <p:nvSpPr>
            <p:cNvPr id="880" name="Shape 880"/>
            <p:cNvSpPr/>
            <p:nvPr/>
          </p:nvSpPr>
          <p:spPr>
            <a:xfrm>
              <a:off x="4336150" y="2708975"/>
              <a:ext cx="1814399" cy="6752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CardID</a:t>
              </a:r>
            </a:p>
            <a:p>
              <a:pPr lvl="0" rtl="0">
                <a:spcBef>
                  <a:spcPts val="0"/>
                </a:spcBef>
                <a:buNone/>
              </a:pPr>
              <a:r>
                <a:rPr lang="en"/>
                <a:t>...</a:t>
              </a:r>
            </a:p>
          </p:txBody>
        </p:sp>
        <p:sp>
          <p:nvSpPr>
            <p:cNvPr id="881" name="Shape 881"/>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882" name="Shape 882"/>
          <p:cNvGrpSpPr/>
          <p:nvPr/>
        </p:nvGrpSpPr>
        <p:grpSpPr>
          <a:xfrm>
            <a:off x="6872400" y="5722800"/>
            <a:ext cx="1814399" cy="956425"/>
            <a:chOff x="4336150" y="2394850"/>
            <a:chExt cx="1814399" cy="956425"/>
          </a:xfrm>
        </p:grpSpPr>
        <p:sp>
          <p:nvSpPr>
            <p:cNvPr id="883" name="Shape 883"/>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CustomerName</a:t>
              </a:r>
            </a:p>
            <a:p>
              <a:pPr lvl="0" rtl="0">
                <a:spcBef>
                  <a:spcPts val="0"/>
                </a:spcBef>
                <a:buNone/>
              </a:pPr>
              <a:r>
                <a:rPr lang="en"/>
                <a:t>...</a:t>
              </a:r>
            </a:p>
          </p:txBody>
        </p:sp>
        <p:sp>
          <p:nvSpPr>
            <p:cNvPr id="884" name="Shape 884"/>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sp>
        <p:nvSpPr>
          <p:cNvPr id="885" name="Shape 885"/>
          <p:cNvSpPr/>
          <p:nvPr/>
        </p:nvSpPr>
        <p:spPr>
          <a:xfrm>
            <a:off x="4055174" y="6182700"/>
            <a:ext cx="2728349"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customer can only have 1 active card instance at a time</a:t>
            </a:r>
          </a:p>
        </p:txBody>
      </p:sp>
      <p:sp>
        <p:nvSpPr>
          <p:cNvPr id="886" name="Shape 886"/>
          <p:cNvSpPr/>
          <p:nvPr/>
        </p:nvSpPr>
        <p:spPr>
          <a:xfrm>
            <a:off x="3243200" y="1789700"/>
            <a:ext cx="2615921"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card can only has 1 active card instance at a time</a:t>
            </a:r>
          </a:p>
        </p:txBody>
      </p:sp>
      <p:grpSp>
        <p:nvGrpSpPr>
          <p:cNvPr id="887" name="Shape 887"/>
          <p:cNvGrpSpPr/>
          <p:nvPr/>
        </p:nvGrpSpPr>
        <p:grpSpPr>
          <a:xfrm>
            <a:off x="6872400" y="2722850"/>
            <a:ext cx="1814399" cy="1161624"/>
            <a:chOff x="4336150" y="2394850"/>
            <a:chExt cx="1814399" cy="1161624"/>
          </a:xfrm>
        </p:grpSpPr>
        <p:sp>
          <p:nvSpPr>
            <p:cNvPr id="888" name="Shape 888"/>
            <p:cNvSpPr/>
            <p:nvPr/>
          </p:nvSpPr>
          <p:spPr>
            <a:xfrm>
              <a:off x="4336150" y="2708975"/>
              <a:ext cx="1814399" cy="8474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ActivatedDate</a:t>
              </a:r>
            </a:p>
            <a:p>
              <a:pPr lvl="0" rtl="0">
                <a:spcBef>
                  <a:spcPts val="0"/>
                </a:spcBef>
                <a:buNone/>
              </a:pPr>
              <a:r>
                <a:rPr lang="en"/>
                <a:t>DeactivatedDate</a:t>
              </a:r>
            </a:p>
            <a:p>
              <a:pPr lvl="0" rtl="0">
                <a:spcBef>
                  <a:spcPts val="0"/>
                </a:spcBef>
                <a:buNone/>
              </a:pPr>
              <a:r>
                <a:rPr lang="en"/>
                <a:t>...</a:t>
              </a:r>
            </a:p>
          </p:txBody>
        </p:sp>
        <p:sp>
          <p:nvSpPr>
            <p:cNvPr id="889" name="Shape 889"/>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CardInstance</a:t>
              </a:r>
            </a:p>
          </p:txBody>
        </p:sp>
      </p:grpSp>
      <p:cxnSp>
        <p:nvCxnSpPr>
          <p:cNvPr id="890" name="Shape 890"/>
          <p:cNvCxnSpPr>
            <a:stCxn id="881" idx="3"/>
            <a:endCxn id="889" idx="1"/>
          </p:cNvCxnSpPr>
          <p:nvPr/>
        </p:nvCxnSpPr>
        <p:spPr>
          <a:xfrm>
            <a:off x="5057599" y="2904350"/>
            <a:ext cx="1814699" cy="0"/>
          </a:xfrm>
          <a:prstGeom prst="straightConnector1">
            <a:avLst/>
          </a:prstGeom>
          <a:noFill/>
          <a:ln cap="flat" cmpd="sng" w="19050">
            <a:solidFill>
              <a:schemeClr val="dk2"/>
            </a:solidFill>
            <a:prstDash val="solid"/>
            <a:round/>
            <a:headEnd len="lg" w="lg" type="none"/>
            <a:tailEnd len="lg" w="lg" type="none"/>
          </a:ln>
        </p:spPr>
      </p:cxnSp>
      <p:cxnSp>
        <p:nvCxnSpPr>
          <p:cNvPr id="891" name="Shape 891"/>
          <p:cNvCxnSpPr>
            <a:stCxn id="888" idx="2"/>
            <a:endCxn id="884" idx="0"/>
          </p:cNvCxnSpPr>
          <p:nvPr/>
        </p:nvCxnSpPr>
        <p:spPr>
          <a:xfrm>
            <a:off x="7779599" y="3884474"/>
            <a:ext cx="0" cy="1838400"/>
          </a:xfrm>
          <a:prstGeom prst="straightConnector1">
            <a:avLst/>
          </a:prstGeom>
          <a:noFill/>
          <a:ln cap="flat" cmpd="sng" w="19050">
            <a:solidFill>
              <a:schemeClr val="dk2"/>
            </a:solidFill>
            <a:prstDash val="solid"/>
            <a:round/>
            <a:headEnd len="lg" w="lg" type="none"/>
            <a:tailEnd len="lg" w="lg" type="none"/>
          </a:ln>
        </p:spPr>
      </p:cxnSp>
      <p:sp>
        <p:nvSpPr>
          <p:cNvPr id="892" name="Shape 892"/>
          <p:cNvSpPr txBox="1"/>
          <p:nvPr/>
        </p:nvSpPr>
        <p:spPr>
          <a:xfrm>
            <a:off x="6142500" y="244230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893" name="Shape 893"/>
          <p:cNvSpPr txBox="1"/>
          <p:nvPr/>
        </p:nvSpPr>
        <p:spPr>
          <a:xfrm>
            <a:off x="5057600" y="24536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894" name="Shape 894"/>
          <p:cNvSpPr txBox="1"/>
          <p:nvPr/>
        </p:nvSpPr>
        <p:spPr>
          <a:xfrm>
            <a:off x="7779600" y="52756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895" name="Shape 895"/>
          <p:cNvSpPr txBox="1"/>
          <p:nvPr/>
        </p:nvSpPr>
        <p:spPr>
          <a:xfrm>
            <a:off x="7779600" y="3884475"/>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grpSp>
        <p:nvGrpSpPr>
          <p:cNvPr id="896" name="Shape 896"/>
          <p:cNvGrpSpPr/>
          <p:nvPr/>
        </p:nvGrpSpPr>
        <p:grpSpPr>
          <a:xfrm>
            <a:off x="3243200" y="4660975"/>
            <a:ext cx="1814399" cy="1383624"/>
            <a:chOff x="4336150" y="2394850"/>
            <a:chExt cx="1814399" cy="1383624"/>
          </a:xfrm>
        </p:grpSpPr>
        <p:sp>
          <p:nvSpPr>
            <p:cNvPr id="897" name="Shape 897"/>
            <p:cNvSpPr/>
            <p:nvPr/>
          </p:nvSpPr>
          <p:spPr>
            <a:xfrm>
              <a:off x="4336150" y="2708975"/>
              <a:ext cx="1814399" cy="10694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StartDate</a:t>
              </a:r>
            </a:p>
            <a:p>
              <a:pPr lvl="0" rtl="0">
                <a:spcBef>
                  <a:spcPts val="0"/>
                </a:spcBef>
                <a:buNone/>
              </a:pPr>
              <a:r>
                <a:rPr lang="en"/>
                <a:t>ExpiredDate</a:t>
              </a:r>
            </a:p>
            <a:p>
              <a:pPr lvl="0" rtl="0">
                <a:spcBef>
                  <a:spcPts val="0"/>
                </a:spcBef>
                <a:buNone/>
              </a:pPr>
              <a:r>
                <a:rPr lang="en"/>
                <a:t>VehiclePlate</a:t>
              </a:r>
            </a:p>
            <a:p>
              <a:pPr lvl="0" rtl="0">
                <a:spcBef>
                  <a:spcPts val="0"/>
                </a:spcBef>
                <a:buNone/>
              </a:pPr>
              <a:r>
                <a:rPr lang="en"/>
                <a:t>...</a:t>
              </a:r>
            </a:p>
          </p:txBody>
        </p:sp>
        <p:sp>
          <p:nvSpPr>
            <p:cNvPr id="898" name="Shape 898"/>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cxnSp>
        <p:nvCxnSpPr>
          <p:cNvPr id="899" name="Shape 899"/>
          <p:cNvCxnSpPr>
            <a:stCxn id="884" idx="1"/>
          </p:cNvCxnSpPr>
          <p:nvPr/>
        </p:nvCxnSpPr>
        <p:spPr>
          <a:xfrm rot="10800000">
            <a:off x="5054100" y="5889000"/>
            <a:ext cx="1818300" cy="15300"/>
          </a:xfrm>
          <a:prstGeom prst="straightConnector1">
            <a:avLst/>
          </a:prstGeom>
          <a:noFill/>
          <a:ln cap="flat" cmpd="sng" w="19050">
            <a:solidFill>
              <a:schemeClr val="dk2"/>
            </a:solidFill>
            <a:prstDash val="solid"/>
            <a:round/>
            <a:headEnd len="lg" w="lg" type="none"/>
            <a:tailEnd len="lg" w="lg" type="none"/>
          </a:ln>
        </p:spPr>
      </p:cxnSp>
      <p:sp>
        <p:nvSpPr>
          <p:cNvPr id="900" name="Shape 900"/>
          <p:cNvSpPr txBox="1"/>
          <p:nvPr/>
        </p:nvSpPr>
        <p:spPr>
          <a:xfrm>
            <a:off x="5054400" y="54418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901" name="Shape 901"/>
          <p:cNvSpPr txBox="1"/>
          <p:nvPr/>
        </p:nvSpPr>
        <p:spPr>
          <a:xfrm>
            <a:off x="6417000" y="54418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902" name="Shape 90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903" name="Shape 903"/>
          <p:cNvGrpSpPr/>
          <p:nvPr/>
        </p:nvGrpSpPr>
        <p:grpSpPr>
          <a:xfrm>
            <a:off x="138186" y="2204400"/>
            <a:ext cx="2181398" cy="2237249"/>
            <a:chOff x="6962635" y="1122320"/>
            <a:chExt cx="1238445" cy="1270154"/>
          </a:xfrm>
        </p:grpSpPr>
        <p:grpSp>
          <p:nvGrpSpPr>
            <p:cNvPr id="904" name="Shape 904"/>
            <p:cNvGrpSpPr/>
            <p:nvPr/>
          </p:nvGrpSpPr>
          <p:grpSpPr>
            <a:xfrm rot="-880933">
              <a:off x="7025919" y="1252736"/>
              <a:ext cx="1111877" cy="642612"/>
              <a:chOff x="6437825" y="1680725"/>
              <a:chExt cx="1635599" cy="945300"/>
            </a:xfrm>
          </p:grpSpPr>
          <p:sp>
            <p:nvSpPr>
              <p:cNvPr id="905" name="Shape 905"/>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06" name="Shape 906"/>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907" name="Shape 907"/>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908" name="Shape 908"/>
              <p:cNvSpPr txBox="1"/>
              <p:nvPr/>
            </p:nvSpPr>
            <p:spPr>
              <a:xfrm>
                <a:off x="6605734" y="2106314"/>
                <a:ext cx="1339199" cy="479999"/>
              </a:xfrm>
              <a:prstGeom prst="rect">
                <a:avLst/>
              </a:prstGeom>
              <a:noFill/>
              <a:ln>
                <a:noFill/>
              </a:ln>
            </p:spPr>
            <p:txBody>
              <a:bodyPr anchorCtr="0" anchor="t" bIns="91425" lIns="91425" rIns="91425" tIns="91425">
                <a:noAutofit/>
              </a:bodyPr>
              <a:lstStyle/>
              <a:p>
                <a:pPr lvl="0" rtl="0" algn="ctr">
                  <a:spcBef>
                    <a:spcPts val="0"/>
                  </a:spcBef>
                  <a:buNone/>
                </a:pPr>
                <a:r>
                  <a:rPr b="1" lang="en"/>
                  <a:t>Manufacture ID</a:t>
                </a:r>
              </a:p>
              <a:p>
                <a:pPr lvl="0" rtl="0" algn="ctr">
                  <a:spcBef>
                    <a:spcPts val="0"/>
                  </a:spcBef>
                  <a:buNone/>
                </a:pPr>
                <a:r>
                  <a:rPr b="1" lang="en"/>
                  <a:t>A1B2C</a:t>
                </a:r>
              </a:p>
            </p:txBody>
          </p:sp>
        </p:grpSp>
        <p:sp>
          <p:nvSpPr>
            <p:cNvPr id="909" name="Shape 909"/>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sp>
        <p:nvSpPr>
          <p:cNvPr id="910" name="Shape 910"/>
          <p:cNvSpPr/>
          <p:nvPr/>
        </p:nvSpPr>
        <p:spPr>
          <a:xfrm rot="-875037">
            <a:off x="498076" y="2947434"/>
            <a:ext cx="1606047" cy="540254"/>
          </a:xfrm>
          <a:prstGeom prst="rect">
            <a:avLst/>
          </a:prstGeom>
          <a:noFill/>
          <a:ln cap="flat" cmpd="sng" w="38100">
            <a:solidFill>
              <a:srgbClr val="3C78D8"/>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911" name="Shape 911"/>
          <p:cNvCxnSpPr>
            <a:stCxn id="910" idx="3"/>
          </p:cNvCxnSpPr>
          <p:nvPr/>
        </p:nvCxnSpPr>
        <p:spPr>
          <a:xfrm>
            <a:off x="2078249" y="3015361"/>
            <a:ext cx="1247100" cy="217800"/>
          </a:xfrm>
          <a:prstGeom prst="straightConnector1">
            <a:avLst/>
          </a:prstGeom>
          <a:noFill/>
          <a:ln cap="flat" cmpd="sng" w="38100">
            <a:solidFill>
              <a:srgbClr val="3C78D8"/>
            </a:solidFill>
            <a:prstDash val="solid"/>
            <a:round/>
            <a:headEnd len="lg" w="lg" type="none"/>
            <a:tailEnd len="lg" w="lg" type="triangle"/>
          </a:ln>
        </p:spPr>
      </p:cxn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5" name="Shape 915"/>
        <p:cNvGrpSpPr/>
        <p:nvPr/>
      </p:nvGrpSpPr>
      <p:grpSpPr>
        <a:xfrm>
          <a:off x="0" y="0"/>
          <a:ext cx="0" cy="0"/>
          <a:chOff x="0" y="0"/>
          <a:chExt cx="0" cy="0"/>
        </a:xfrm>
      </p:grpSpPr>
      <p:sp>
        <p:nvSpPr>
          <p:cNvPr id="916" name="Shape 91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sp>
        <p:nvSpPr>
          <p:cNvPr id="917" name="Shape 917"/>
          <p:cNvSpPr txBox="1"/>
          <p:nvPr/>
        </p:nvSpPr>
        <p:spPr>
          <a:xfrm>
            <a:off x="1953050" y="5963475"/>
            <a:ext cx="5620499" cy="670800"/>
          </a:xfrm>
          <a:prstGeom prst="rect">
            <a:avLst/>
          </a:prstGeom>
          <a:noFill/>
          <a:ln>
            <a:noFill/>
          </a:ln>
        </p:spPr>
        <p:txBody>
          <a:bodyPr anchorCtr="0" anchor="t" bIns="91425" lIns="91425" rIns="91425" tIns="91425">
            <a:noAutofit/>
          </a:bodyPr>
          <a:lstStyle/>
          <a:p>
            <a:pPr lvl="0" rtl="0" algn="ctr">
              <a:spcBef>
                <a:spcPts val="0"/>
              </a:spcBef>
              <a:buNone/>
            </a:pPr>
            <a:r>
              <a:rPr b="1" lang="en" sz="2400"/>
              <a:t>Each contract need a separate card</a:t>
            </a:r>
          </a:p>
        </p:txBody>
      </p:sp>
      <p:pic>
        <p:nvPicPr>
          <p:cNvPr id="918" name="Shape 918"/>
          <p:cNvPicPr preferRelativeResize="0"/>
          <p:nvPr/>
        </p:nvPicPr>
        <p:blipFill>
          <a:blip r:embed="rId3">
            <a:alphaModFix/>
          </a:blip>
          <a:stretch>
            <a:fillRect/>
          </a:stretch>
        </p:blipFill>
        <p:spPr>
          <a:xfrm>
            <a:off x="1185425" y="3045325"/>
            <a:ext cx="1627550" cy="1627550"/>
          </a:xfrm>
          <a:prstGeom prst="rect">
            <a:avLst/>
          </a:prstGeom>
          <a:noFill/>
          <a:ln>
            <a:noFill/>
          </a:ln>
        </p:spPr>
      </p:pic>
      <p:pic>
        <p:nvPicPr>
          <p:cNvPr id="919" name="Shape 919"/>
          <p:cNvPicPr preferRelativeResize="0"/>
          <p:nvPr/>
        </p:nvPicPr>
        <p:blipFill>
          <a:blip r:embed="rId4">
            <a:alphaModFix/>
          </a:blip>
          <a:stretch>
            <a:fillRect/>
          </a:stretch>
        </p:blipFill>
        <p:spPr>
          <a:xfrm>
            <a:off x="3824350" y="2091968"/>
            <a:ext cx="1627549" cy="743250"/>
          </a:xfrm>
          <a:prstGeom prst="rect">
            <a:avLst/>
          </a:prstGeom>
          <a:noFill/>
          <a:ln>
            <a:noFill/>
          </a:ln>
        </p:spPr>
      </p:pic>
      <p:pic>
        <p:nvPicPr>
          <p:cNvPr id="920" name="Shape 920"/>
          <p:cNvPicPr preferRelativeResize="0"/>
          <p:nvPr/>
        </p:nvPicPr>
        <p:blipFill>
          <a:blip r:embed="rId5">
            <a:alphaModFix/>
          </a:blip>
          <a:stretch>
            <a:fillRect/>
          </a:stretch>
        </p:blipFill>
        <p:spPr>
          <a:xfrm>
            <a:off x="3836110" y="3184010"/>
            <a:ext cx="1604028" cy="912913"/>
          </a:xfrm>
          <a:prstGeom prst="rect">
            <a:avLst/>
          </a:prstGeom>
          <a:noFill/>
          <a:ln>
            <a:noFill/>
          </a:ln>
        </p:spPr>
      </p:pic>
      <p:grpSp>
        <p:nvGrpSpPr>
          <p:cNvPr id="921" name="Shape 921"/>
          <p:cNvGrpSpPr/>
          <p:nvPr/>
        </p:nvGrpSpPr>
        <p:grpSpPr>
          <a:xfrm>
            <a:off x="3946542" y="4270843"/>
            <a:ext cx="1383168" cy="1103184"/>
            <a:chOff x="3178137" y="4582375"/>
            <a:chExt cx="1731775" cy="1381224"/>
          </a:xfrm>
        </p:grpSpPr>
        <p:pic>
          <p:nvPicPr>
            <p:cNvPr id="922" name="Shape 922"/>
            <p:cNvPicPr preferRelativeResize="0"/>
            <p:nvPr/>
          </p:nvPicPr>
          <p:blipFill>
            <a:blip r:embed="rId6">
              <a:alphaModFix/>
            </a:blip>
            <a:stretch>
              <a:fillRect/>
            </a:stretch>
          </p:blipFill>
          <p:spPr>
            <a:xfrm>
              <a:off x="3178137" y="4582375"/>
              <a:ext cx="1731775" cy="1381100"/>
            </a:xfrm>
            <a:prstGeom prst="rect">
              <a:avLst/>
            </a:prstGeom>
            <a:noFill/>
            <a:ln>
              <a:noFill/>
            </a:ln>
          </p:spPr>
        </p:pic>
        <p:sp>
          <p:nvSpPr>
            <p:cNvPr id="923" name="Shape 923"/>
            <p:cNvSpPr/>
            <p:nvPr/>
          </p:nvSpPr>
          <p:spPr>
            <a:xfrm>
              <a:off x="3734275" y="5807300"/>
              <a:ext cx="681600" cy="156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grpSp>
        <p:nvGrpSpPr>
          <p:cNvPr id="924" name="Shape 924"/>
          <p:cNvGrpSpPr/>
          <p:nvPr/>
        </p:nvGrpSpPr>
        <p:grpSpPr>
          <a:xfrm rot="-880933">
            <a:off x="6783419" y="2137523"/>
            <a:ext cx="1111877" cy="642612"/>
            <a:chOff x="6437825" y="1680725"/>
            <a:chExt cx="1635599" cy="945300"/>
          </a:xfrm>
        </p:grpSpPr>
        <p:sp>
          <p:nvSpPr>
            <p:cNvPr id="925" name="Shape 925"/>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26" name="Shape 926"/>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927" name="Shape 927"/>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928" name="Shape 928"/>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grpSp>
        <p:nvGrpSpPr>
          <p:cNvPr id="929" name="Shape 929"/>
          <p:cNvGrpSpPr/>
          <p:nvPr/>
        </p:nvGrpSpPr>
        <p:grpSpPr>
          <a:xfrm rot="-880933">
            <a:off x="6783419" y="3333361"/>
            <a:ext cx="1111877" cy="642612"/>
            <a:chOff x="6437825" y="1680725"/>
            <a:chExt cx="1635599" cy="945300"/>
          </a:xfrm>
        </p:grpSpPr>
        <p:sp>
          <p:nvSpPr>
            <p:cNvPr id="930" name="Shape 930"/>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31" name="Shape 931"/>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932" name="Shape 932"/>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933" name="Shape 933"/>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grpSp>
        <p:nvGrpSpPr>
          <p:cNvPr id="934" name="Shape 934"/>
          <p:cNvGrpSpPr/>
          <p:nvPr/>
        </p:nvGrpSpPr>
        <p:grpSpPr>
          <a:xfrm rot="-880933">
            <a:off x="6783419" y="4529223"/>
            <a:ext cx="1111877" cy="642612"/>
            <a:chOff x="6437825" y="1680725"/>
            <a:chExt cx="1635599" cy="945300"/>
          </a:xfrm>
        </p:grpSpPr>
        <p:sp>
          <p:nvSpPr>
            <p:cNvPr id="935" name="Shape 935"/>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36" name="Shape 936"/>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937" name="Shape 937"/>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938" name="Shape 938"/>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cxnSp>
        <p:nvCxnSpPr>
          <p:cNvPr id="939" name="Shape 939"/>
          <p:cNvCxnSpPr/>
          <p:nvPr/>
        </p:nvCxnSpPr>
        <p:spPr>
          <a:xfrm flipH="1" rot="10800000">
            <a:off x="2645050" y="2761200"/>
            <a:ext cx="993899" cy="624899"/>
          </a:xfrm>
          <a:prstGeom prst="straightConnector1">
            <a:avLst/>
          </a:prstGeom>
          <a:noFill/>
          <a:ln cap="flat" cmpd="sng" w="19050">
            <a:solidFill>
              <a:schemeClr val="dk2"/>
            </a:solidFill>
            <a:prstDash val="solid"/>
            <a:round/>
            <a:headEnd len="lg" w="lg" type="none"/>
            <a:tailEnd len="lg" w="lg" type="triangle"/>
          </a:ln>
        </p:spPr>
      </p:cxnSp>
      <p:cxnSp>
        <p:nvCxnSpPr>
          <p:cNvPr id="940" name="Shape 940"/>
          <p:cNvCxnSpPr>
            <a:stCxn id="918" idx="3"/>
          </p:cNvCxnSpPr>
          <p:nvPr/>
        </p:nvCxnSpPr>
        <p:spPr>
          <a:xfrm>
            <a:off x="2812975" y="3859100"/>
            <a:ext cx="769200" cy="9600"/>
          </a:xfrm>
          <a:prstGeom prst="straightConnector1">
            <a:avLst/>
          </a:prstGeom>
          <a:noFill/>
          <a:ln cap="flat" cmpd="sng" w="19050">
            <a:solidFill>
              <a:schemeClr val="dk2"/>
            </a:solidFill>
            <a:prstDash val="solid"/>
            <a:round/>
            <a:headEnd len="lg" w="lg" type="none"/>
            <a:tailEnd len="lg" w="lg" type="triangle"/>
          </a:ln>
        </p:spPr>
      </p:cxnSp>
      <p:cxnSp>
        <p:nvCxnSpPr>
          <p:cNvPr id="941" name="Shape 941"/>
          <p:cNvCxnSpPr/>
          <p:nvPr/>
        </p:nvCxnSpPr>
        <p:spPr>
          <a:xfrm>
            <a:off x="2900625" y="4607175"/>
            <a:ext cx="894600" cy="468600"/>
          </a:xfrm>
          <a:prstGeom prst="straightConnector1">
            <a:avLst/>
          </a:prstGeom>
          <a:noFill/>
          <a:ln cap="flat" cmpd="sng" w="19050">
            <a:solidFill>
              <a:schemeClr val="dk2"/>
            </a:solidFill>
            <a:prstDash val="solid"/>
            <a:round/>
            <a:headEnd len="lg" w="lg" type="none"/>
            <a:tailEnd len="lg" w="lg" type="triangle"/>
          </a:ln>
        </p:spPr>
      </p:cxnSp>
      <p:cxnSp>
        <p:nvCxnSpPr>
          <p:cNvPr id="942" name="Shape 942"/>
          <p:cNvCxnSpPr>
            <a:endCxn id="926" idx="1"/>
          </p:cNvCxnSpPr>
          <p:nvPr/>
        </p:nvCxnSpPr>
        <p:spPr>
          <a:xfrm>
            <a:off x="5711999" y="2477515"/>
            <a:ext cx="1071000" cy="11100"/>
          </a:xfrm>
          <a:prstGeom prst="straightConnector1">
            <a:avLst/>
          </a:prstGeom>
          <a:noFill/>
          <a:ln cap="flat" cmpd="sng" w="19050">
            <a:solidFill>
              <a:schemeClr val="dk2"/>
            </a:solidFill>
            <a:prstDash val="solid"/>
            <a:round/>
            <a:headEnd len="lg" w="lg" type="none"/>
            <a:tailEnd len="lg" w="lg" type="triangle"/>
          </a:ln>
        </p:spPr>
      </p:cxnSp>
      <p:cxnSp>
        <p:nvCxnSpPr>
          <p:cNvPr id="943" name="Shape 943"/>
          <p:cNvCxnSpPr/>
          <p:nvPr/>
        </p:nvCxnSpPr>
        <p:spPr>
          <a:xfrm>
            <a:off x="5649125" y="3683400"/>
            <a:ext cx="1070999" cy="11100"/>
          </a:xfrm>
          <a:prstGeom prst="straightConnector1">
            <a:avLst/>
          </a:prstGeom>
          <a:noFill/>
          <a:ln cap="flat" cmpd="sng" w="19050">
            <a:solidFill>
              <a:schemeClr val="dk2"/>
            </a:solidFill>
            <a:prstDash val="solid"/>
            <a:round/>
            <a:headEnd len="lg" w="lg" type="none"/>
            <a:tailEnd len="lg" w="lg" type="triangle"/>
          </a:ln>
        </p:spPr>
      </p:cxnSp>
      <p:cxnSp>
        <p:nvCxnSpPr>
          <p:cNvPr id="944" name="Shape 944"/>
          <p:cNvCxnSpPr/>
          <p:nvPr/>
        </p:nvCxnSpPr>
        <p:spPr>
          <a:xfrm>
            <a:off x="5649125" y="4889425"/>
            <a:ext cx="1070999" cy="11100"/>
          </a:xfrm>
          <a:prstGeom prst="straightConnector1">
            <a:avLst/>
          </a:prstGeom>
          <a:noFill/>
          <a:ln cap="flat" cmpd="sng" w="19050">
            <a:solidFill>
              <a:schemeClr val="dk2"/>
            </a:solidFill>
            <a:prstDash val="solid"/>
            <a:round/>
            <a:headEnd len="lg" w="lg" type="none"/>
            <a:tailEnd len="lg" w="lg" type="triangle"/>
          </a:ln>
        </p:spPr>
      </p:cxnSp>
      <p:sp>
        <p:nvSpPr>
          <p:cNvPr id="945" name="Shape 94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9" name="Shape 949"/>
        <p:cNvGrpSpPr/>
        <p:nvPr/>
      </p:nvGrpSpPr>
      <p:grpSpPr>
        <a:xfrm>
          <a:off x="0" y="0"/>
          <a:ext cx="0" cy="0"/>
          <a:chOff x="0" y="0"/>
          <a:chExt cx="0" cy="0"/>
        </a:xfrm>
      </p:grpSpPr>
      <p:sp>
        <p:nvSpPr>
          <p:cNvPr id="950" name="Shape 95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grpSp>
        <p:nvGrpSpPr>
          <p:cNvPr id="951" name="Shape 951"/>
          <p:cNvGrpSpPr/>
          <p:nvPr/>
        </p:nvGrpSpPr>
        <p:grpSpPr>
          <a:xfrm>
            <a:off x="3243200" y="2722850"/>
            <a:ext cx="1814399" cy="989424"/>
            <a:chOff x="4336150" y="2394850"/>
            <a:chExt cx="1814399" cy="989424"/>
          </a:xfrm>
        </p:grpSpPr>
        <p:sp>
          <p:nvSpPr>
            <p:cNvPr id="952" name="Shape 952"/>
            <p:cNvSpPr/>
            <p:nvPr/>
          </p:nvSpPr>
          <p:spPr>
            <a:xfrm>
              <a:off x="4336150" y="2708975"/>
              <a:ext cx="1814399" cy="6752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CardID</a:t>
              </a:r>
            </a:p>
            <a:p>
              <a:pPr lvl="0" rtl="0">
                <a:spcBef>
                  <a:spcPts val="0"/>
                </a:spcBef>
                <a:buNone/>
              </a:pPr>
              <a:r>
                <a:rPr lang="en"/>
                <a:t>...</a:t>
              </a:r>
            </a:p>
          </p:txBody>
        </p:sp>
        <p:sp>
          <p:nvSpPr>
            <p:cNvPr id="953" name="Shape 953"/>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954" name="Shape 954"/>
          <p:cNvGrpSpPr/>
          <p:nvPr/>
        </p:nvGrpSpPr>
        <p:grpSpPr>
          <a:xfrm>
            <a:off x="6872400" y="5722800"/>
            <a:ext cx="1814399" cy="956425"/>
            <a:chOff x="4336150" y="2394850"/>
            <a:chExt cx="1814399" cy="956425"/>
          </a:xfrm>
        </p:grpSpPr>
        <p:sp>
          <p:nvSpPr>
            <p:cNvPr id="955" name="Shape 955"/>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CustomerName</a:t>
              </a:r>
            </a:p>
            <a:p>
              <a:pPr lvl="0" rtl="0">
                <a:spcBef>
                  <a:spcPts val="0"/>
                </a:spcBef>
                <a:buNone/>
              </a:pPr>
              <a:r>
                <a:rPr lang="en"/>
                <a:t>...</a:t>
              </a:r>
            </a:p>
          </p:txBody>
        </p:sp>
        <p:sp>
          <p:nvSpPr>
            <p:cNvPr id="956" name="Shape 956"/>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sp>
        <p:nvSpPr>
          <p:cNvPr id="957" name="Shape 957"/>
          <p:cNvSpPr/>
          <p:nvPr/>
        </p:nvSpPr>
        <p:spPr>
          <a:xfrm>
            <a:off x="3457224" y="6182700"/>
            <a:ext cx="3326237"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customer can only have 1 active card instance </a:t>
            </a:r>
            <a:r>
              <a:rPr b="1" lang="en"/>
              <a:t>per contract </a:t>
            </a:r>
            <a:r>
              <a:rPr lang="en"/>
              <a:t>at a time</a:t>
            </a:r>
          </a:p>
        </p:txBody>
      </p:sp>
      <p:sp>
        <p:nvSpPr>
          <p:cNvPr id="958" name="Shape 958"/>
          <p:cNvSpPr/>
          <p:nvPr/>
        </p:nvSpPr>
        <p:spPr>
          <a:xfrm>
            <a:off x="3243200" y="1789700"/>
            <a:ext cx="2615921"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card can only has 1 active card instance at a time</a:t>
            </a:r>
          </a:p>
        </p:txBody>
      </p:sp>
      <p:grpSp>
        <p:nvGrpSpPr>
          <p:cNvPr id="959" name="Shape 959"/>
          <p:cNvGrpSpPr/>
          <p:nvPr/>
        </p:nvGrpSpPr>
        <p:grpSpPr>
          <a:xfrm>
            <a:off x="6872400" y="2722850"/>
            <a:ext cx="1814399" cy="1161624"/>
            <a:chOff x="4336150" y="2394850"/>
            <a:chExt cx="1814399" cy="1161624"/>
          </a:xfrm>
        </p:grpSpPr>
        <p:sp>
          <p:nvSpPr>
            <p:cNvPr id="960" name="Shape 960"/>
            <p:cNvSpPr/>
            <p:nvPr/>
          </p:nvSpPr>
          <p:spPr>
            <a:xfrm>
              <a:off x="4336150" y="2708975"/>
              <a:ext cx="1814399" cy="8474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ActivatedDate</a:t>
              </a:r>
            </a:p>
            <a:p>
              <a:pPr lvl="0" rtl="0">
                <a:spcBef>
                  <a:spcPts val="0"/>
                </a:spcBef>
                <a:buNone/>
              </a:pPr>
              <a:r>
                <a:rPr lang="en"/>
                <a:t>DeactivatedDate</a:t>
              </a:r>
            </a:p>
            <a:p>
              <a:pPr lvl="0" rtl="0">
                <a:spcBef>
                  <a:spcPts val="0"/>
                </a:spcBef>
                <a:buNone/>
              </a:pPr>
              <a:r>
                <a:rPr lang="en"/>
                <a:t>...</a:t>
              </a:r>
            </a:p>
          </p:txBody>
        </p:sp>
        <p:sp>
          <p:nvSpPr>
            <p:cNvPr id="961" name="Shape 961"/>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CardInstance</a:t>
              </a:r>
            </a:p>
          </p:txBody>
        </p:sp>
      </p:grpSp>
      <p:cxnSp>
        <p:nvCxnSpPr>
          <p:cNvPr id="962" name="Shape 962"/>
          <p:cNvCxnSpPr>
            <a:stCxn id="953" idx="3"/>
            <a:endCxn id="961" idx="1"/>
          </p:cNvCxnSpPr>
          <p:nvPr/>
        </p:nvCxnSpPr>
        <p:spPr>
          <a:xfrm>
            <a:off x="5057599" y="2904350"/>
            <a:ext cx="1814699" cy="0"/>
          </a:xfrm>
          <a:prstGeom prst="straightConnector1">
            <a:avLst/>
          </a:prstGeom>
          <a:noFill/>
          <a:ln cap="flat" cmpd="sng" w="19050">
            <a:solidFill>
              <a:schemeClr val="dk2"/>
            </a:solidFill>
            <a:prstDash val="solid"/>
            <a:round/>
            <a:headEnd len="lg" w="lg" type="none"/>
            <a:tailEnd len="lg" w="lg" type="none"/>
          </a:ln>
        </p:spPr>
      </p:cxnSp>
      <p:cxnSp>
        <p:nvCxnSpPr>
          <p:cNvPr id="963" name="Shape 963"/>
          <p:cNvCxnSpPr>
            <a:stCxn id="960" idx="2"/>
            <a:endCxn id="956" idx="0"/>
          </p:cNvCxnSpPr>
          <p:nvPr/>
        </p:nvCxnSpPr>
        <p:spPr>
          <a:xfrm>
            <a:off x="7779599" y="3884474"/>
            <a:ext cx="0" cy="1838400"/>
          </a:xfrm>
          <a:prstGeom prst="straightConnector1">
            <a:avLst/>
          </a:prstGeom>
          <a:noFill/>
          <a:ln cap="flat" cmpd="sng" w="19050">
            <a:solidFill>
              <a:schemeClr val="dk2"/>
            </a:solidFill>
            <a:prstDash val="solid"/>
            <a:round/>
            <a:headEnd len="lg" w="lg" type="none"/>
            <a:tailEnd len="lg" w="lg" type="none"/>
          </a:ln>
        </p:spPr>
      </p:cxnSp>
      <p:sp>
        <p:nvSpPr>
          <p:cNvPr id="964" name="Shape 964"/>
          <p:cNvSpPr txBox="1"/>
          <p:nvPr/>
        </p:nvSpPr>
        <p:spPr>
          <a:xfrm>
            <a:off x="6142500" y="244230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965" name="Shape 965"/>
          <p:cNvSpPr txBox="1"/>
          <p:nvPr/>
        </p:nvSpPr>
        <p:spPr>
          <a:xfrm>
            <a:off x="5057600" y="24536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966" name="Shape 966"/>
          <p:cNvSpPr txBox="1"/>
          <p:nvPr/>
        </p:nvSpPr>
        <p:spPr>
          <a:xfrm>
            <a:off x="7779600" y="52756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967" name="Shape 967"/>
          <p:cNvSpPr txBox="1"/>
          <p:nvPr/>
        </p:nvSpPr>
        <p:spPr>
          <a:xfrm>
            <a:off x="7779600" y="3884475"/>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grpSp>
        <p:nvGrpSpPr>
          <p:cNvPr id="968" name="Shape 968"/>
          <p:cNvGrpSpPr/>
          <p:nvPr/>
        </p:nvGrpSpPr>
        <p:grpSpPr>
          <a:xfrm>
            <a:off x="3243200" y="4660975"/>
            <a:ext cx="1814399" cy="1383624"/>
            <a:chOff x="4336150" y="2394850"/>
            <a:chExt cx="1814399" cy="1383624"/>
          </a:xfrm>
        </p:grpSpPr>
        <p:sp>
          <p:nvSpPr>
            <p:cNvPr id="969" name="Shape 969"/>
            <p:cNvSpPr/>
            <p:nvPr/>
          </p:nvSpPr>
          <p:spPr>
            <a:xfrm>
              <a:off x="4336150" y="2708975"/>
              <a:ext cx="1814399" cy="10694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StartDate</a:t>
              </a:r>
            </a:p>
            <a:p>
              <a:pPr lvl="0" rtl="0">
                <a:spcBef>
                  <a:spcPts val="0"/>
                </a:spcBef>
                <a:buNone/>
              </a:pPr>
              <a:r>
                <a:rPr lang="en"/>
                <a:t>ExpiredDate</a:t>
              </a:r>
            </a:p>
            <a:p>
              <a:pPr lvl="0" rtl="0">
                <a:spcBef>
                  <a:spcPts val="0"/>
                </a:spcBef>
                <a:buNone/>
              </a:pPr>
              <a:r>
                <a:rPr lang="en"/>
                <a:t>VehiclePlate</a:t>
              </a:r>
            </a:p>
            <a:p>
              <a:pPr lvl="0" rtl="0">
                <a:spcBef>
                  <a:spcPts val="0"/>
                </a:spcBef>
                <a:buNone/>
              </a:pPr>
              <a:r>
                <a:rPr lang="en"/>
                <a:t>...</a:t>
              </a:r>
            </a:p>
          </p:txBody>
        </p:sp>
        <p:sp>
          <p:nvSpPr>
            <p:cNvPr id="970" name="Shape 970"/>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cxnSp>
        <p:nvCxnSpPr>
          <p:cNvPr id="971" name="Shape 971"/>
          <p:cNvCxnSpPr>
            <a:stCxn id="956" idx="1"/>
          </p:cNvCxnSpPr>
          <p:nvPr/>
        </p:nvCxnSpPr>
        <p:spPr>
          <a:xfrm rot="10800000">
            <a:off x="5054100" y="5889000"/>
            <a:ext cx="1818300" cy="15300"/>
          </a:xfrm>
          <a:prstGeom prst="straightConnector1">
            <a:avLst/>
          </a:prstGeom>
          <a:noFill/>
          <a:ln cap="flat" cmpd="sng" w="19050">
            <a:solidFill>
              <a:schemeClr val="dk2"/>
            </a:solidFill>
            <a:prstDash val="solid"/>
            <a:round/>
            <a:headEnd len="lg" w="lg" type="none"/>
            <a:tailEnd len="lg" w="lg" type="none"/>
          </a:ln>
        </p:spPr>
      </p:cxnSp>
      <p:sp>
        <p:nvSpPr>
          <p:cNvPr id="972" name="Shape 972"/>
          <p:cNvSpPr txBox="1"/>
          <p:nvPr/>
        </p:nvSpPr>
        <p:spPr>
          <a:xfrm>
            <a:off x="5054400" y="54418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973" name="Shape 973"/>
          <p:cNvSpPr txBox="1"/>
          <p:nvPr/>
        </p:nvSpPr>
        <p:spPr>
          <a:xfrm>
            <a:off x="6417000" y="54418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cxnSp>
        <p:nvCxnSpPr>
          <p:cNvPr id="974" name="Shape 974"/>
          <p:cNvCxnSpPr>
            <a:stCxn id="970" idx="3"/>
            <a:endCxn id="960" idx="1"/>
          </p:cNvCxnSpPr>
          <p:nvPr/>
        </p:nvCxnSpPr>
        <p:spPr>
          <a:xfrm flipH="1" rot="10800000">
            <a:off x="5057599" y="3460675"/>
            <a:ext cx="1814699" cy="1381800"/>
          </a:xfrm>
          <a:prstGeom prst="straightConnector1">
            <a:avLst/>
          </a:prstGeom>
          <a:noFill/>
          <a:ln cap="flat" cmpd="sng" w="19050">
            <a:solidFill>
              <a:schemeClr val="dk2"/>
            </a:solidFill>
            <a:prstDash val="solid"/>
            <a:round/>
            <a:headEnd len="lg" w="lg" type="none"/>
            <a:tailEnd len="lg" w="lg" type="none"/>
          </a:ln>
        </p:spPr>
      </p:cxnSp>
      <p:sp>
        <p:nvSpPr>
          <p:cNvPr id="975" name="Shape 975"/>
          <p:cNvSpPr txBox="1"/>
          <p:nvPr/>
        </p:nvSpPr>
        <p:spPr>
          <a:xfrm>
            <a:off x="6142500" y="32434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976" name="Shape 976"/>
          <p:cNvSpPr txBox="1"/>
          <p:nvPr/>
        </p:nvSpPr>
        <p:spPr>
          <a:xfrm>
            <a:off x="4974175" y="4210375"/>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977" name="Shape 977"/>
          <p:cNvSpPr/>
          <p:nvPr/>
        </p:nvSpPr>
        <p:spPr>
          <a:xfrm>
            <a:off x="1900236" y="4059575"/>
            <a:ext cx="2728349"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contract can only have 1 active card instance at a time</a:t>
            </a:r>
          </a:p>
        </p:txBody>
      </p:sp>
      <p:sp>
        <p:nvSpPr>
          <p:cNvPr id="978" name="Shape 978"/>
          <p:cNvSpPr/>
          <p:nvPr/>
        </p:nvSpPr>
        <p:spPr>
          <a:xfrm>
            <a:off x="6415425" y="1676800"/>
            <a:ext cx="2728349" cy="786888"/>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chemeClr val="dk1"/>
                </a:solidFill>
              </a:rPr>
              <a:t>Card instance can only be assigned to a contract which belongs to the owner of the card </a:t>
            </a:r>
          </a:p>
        </p:txBody>
      </p:sp>
      <p:sp>
        <p:nvSpPr>
          <p:cNvPr id="979" name="Shape 97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980" name="Shape 980"/>
          <p:cNvGrpSpPr/>
          <p:nvPr/>
        </p:nvGrpSpPr>
        <p:grpSpPr>
          <a:xfrm>
            <a:off x="138186" y="2204400"/>
            <a:ext cx="2181398" cy="2237249"/>
            <a:chOff x="6962635" y="1122320"/>
            <a:chExt cx="1238445" cy="1270154"/>
          </a:xfrm>
        </p:grpSpPr>
        <p:grpSp>
          <p:nvGrpSpPr>
            <p:cNvPr id="981" name="Shape 981"/>
            <p:cNvGrpSpPr/>
            <p:nvPr/>
          </p:nvGrpSpPr>
          <p:grpSpPr>
            <a:xfrm rot="-880933">
              <a:off x="7025919" y="1252736"/>
              <a:ext cx="1111877" cy="642612"/>
              <a:chOff x="6437825" y="1680725"/>
              <a:chExt cx="1635599" cy="945300"/>
            </a:xfrm>
          </p:grpSpPr>
          <p:sp>
            <p:nvSpPr>
              <p:cNvPr id="982" name="Shape 982"/>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83" name="Shape 983"/>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984" name="Shape 984"/>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985" name="Shape 985"/>
              <p:cNvSpPr txBox="1"/>
              <p:nvPr/>
            </p:nvSpPr>
            <p:spPr>
              <a:xfrm>
                <a:off x="6605734" y="2106314"/>
                <a:ext cx="1339199" cy="479999"/>
              </a:xfrm>
              <a:prstGeom prst="rect">
                <a:avLst/>
              </a:prstGeom>
              <a:noFill/>
              <a:ln>
                <a:noFill/>
              </a:ln>
            </p:spPr>
            <p:txBody>
              <a:bodyPr anchorCtr="0" anchor="t" bIns="91425" lIns="91425" rIns="91425" tIns="91425">
                <a:noAutofit/>
              </a:bodyPr>
              <a:lstStyle/>
              <a:p>
                <a:pPr lvl="0" rtl="0" algn="ctr">
                  <a:spcBef>
                    <a:spcPts val="0"/>
                  </a:spcBef>
                  <a:buNone/>
                </a:pPr>
                <a:r>
                  <a:rPr b="1" lang="en"/>
                  <a:t>Manufacture ID</a:t>
                </a:r>
              </a:p>
              <a:p>
                <a:pPr lvl="0" rtl="0" algn="ctr">
                  <a:spcBef>
                    <a:spcPts val="0"/>
                  </a:spcBef>
                  <a:buNone/>
                </a:pPr>
                <a:r>
                  <a:rPr b="1" lang="en"/>
                  <a:t>A1B2C</a:t>
                </a:r>
              </a:p>
            </p:txBody>
          </p:sp>
        </p:grpSp>
        <p:sp>
          <p:nvSpPr>
            <p:cNvPr id="986" name="Shape 986"/>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sp>
        <p:nvSpPr>
          <p:cNvPr id="987" name="Shape 987"/>
          <p:cNvSpPr/>
          <p:nvPr/>
        </p:nvSpPr>
        <p:spPr>
          <a:xfrm rot="-875037">
            <a:off x="498076" y="2947434"/>
            <a:ext cx="1606047" cy="540254"/>
          </a:xfrm>
          <a:prstGeom prst="rect">
            <a:avLst/>
          </a:prstGeom>
          <a:noFill/>
          <a:ln cap="flat" cmpd="sng" w="38100">
            <a:solidFill>
              <a:srgbClr val="3C78D8"/>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988" name="Shape 988"/>
          <p:cNvCxnSpPr>
            <a:stCxn id="987" idx="3"/>
          </p:cNvCxnSpPr>
          <p:nvPr/>
        </p:nvCxnSpPr>
        <p:spPr>
          <a:xfrm>
            <a:off x="2078249" y="3015361"/>
            <a:ext cx="1247100" cy="217800"/>
          </a:xfrm>
          <a:prstGeom prst="straightConnector1">
            <a:avLst/>
          </a:prstGeom>
          <a:noFill/>
          <a:ln cap="flat" cmpd="sng" w="38100">
            <a:solidFill>
              <a:srgbClr val="3C78D8"/>
            </a:solidFill>
            <a:prstDash val="solid"/>
            <a:round/>
            <a:headEnd len="lg" w="lg" type="none"/>
            <a:tailEnd len="lg" w="lg" type="triangle"/>
          </a:ln>
        </p:spPr>
      </p:cxn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2" name="Shape 992"/>
        <p:cNvGrpSpPr/>
        <p:nvPr/>
      </p:nvGrpSpPr>
      <p:grpSpPr>
        <a:xfrm>
          <a:off x="0" y="0"/>
          <a:ext cx="0" cy="0"/>
          <a:chOff x="0" y="0"/>
          <a:chExt cx="0" cy="0"/>
        </a:xfrm>
      </p:grpSpPr>
      <p:sp>
        <p:nvSpPr>
          <p:cNvPr id="993" name="Shape 993"/>
          <p:cNvSpPr txBox="1"/>
          <p:nvPr/>
        </p:nvSpPr>
        <p:spPr>
          <a:xfrm>
            <a:off x="0" y="2070900"/>
            <a:ext cx="9144000" cy="2716199"/>
          </a:xfrm>
          <a:prstGeom prst="rect">
            <a:avLst/>
          </a:prstGeom>
          <a:noFill/>
          <a:ln>
            <a:noFill/>
          </a:ln>
        </p:spPr>
        <p:txBody>
          <a:bodyPr anchorCtr="0" anchor="ctr" bIns="91425" lIns="91425" rIns="91425" tIns="91425">
            <a:noAutofit/>
          </a:bodyPr>
          <a:lstStyle/>
          <a:p>
            <a:pPr lvl="0" rtl="0" algn="ctr">
              <a:spcBef>
                <a:spcPts val="0"/>
              </a:spcBef>
              <a:buClr>
                <a:schemeClr val="dk1"/>
              </a:buClr>
              <a:buSzPct val="25000"/>
              <a:buFont typeface="Arial"/>
              <a:buNone/>
            </a:pPr>
            <a:r>
              <a:rPr b="1" lang="en" sz="4800">
                <a:solidFill>
                  <a:srgbClr val="FFFFFF"/>
                </a:solidFill>
              </a:rPr>
              <a:t>Print Card</a:t>
            </a:r>
          </a:p>
        </p:txBody>
      </p:sp>
      <p:sp>
        <p:nvSpPr>
          <p:cNvPr id="994" name="Shape 994"/>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8" name="Shape 998"/>
        <p:cNvGrpSpPr/>
        <p:nvPr/>
      </p:nvGrpSpPr>
      <p:grpSpPr>
        <a:xfrm>
          <a:off x="0" y="0"/>
          <a:ext cx="0" cy="0"/>
          <a:chOff x="0" y="0"/>
          <a:chExt cx="0" cy="0"/>
        </a:xfrm>
      </p:grpSpPr>
      <p:sp>
        <p:nvSpPr>
          <p:cNvPr id="999" name="Shape 999"/>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Print Card</a:t>
            </a:r>
          </a:p>
        </p:txBody>
      </p:sp>
      <p:sp>
        <p:nvSpPr>
          <p:cNvPr id="1000" name="Shape 1000"/>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001" name="Shape 1001"/>
          <p:cNvPicPr preferRelativeResize="0"/>
          <p:nvPr/>
        </p:nvPicPr>
        <p:blipFill>
          <a:blip r:embed="rId3">
            <a:alphaModFix/>
          </a:blip>
          <a:stretch>
            <a:fillRect/>
          </a:stretch>
        </p:blipFill>
        <p:spPr>
          <a:xfrm>
            <a:off x="1877672" y="1575350"/>
            <a:ext cx="2694324" cy="5200200"/>
          </a:xfrm>
          <a:prstGeom prst="rect">
            <a:avLst/>
          </a:prstGeom>
          <a:noFill/>
          <a:ln>
            <a:noFill/>
          </a:ln>
        </p:spPr>
      </p:pic>
      <p:pic>
        <p:nvPicPr>
          <p:cNvPr id="1002" name="Shape 1002"/>
          <p:cNvPicPr preferRelativeResize="0"/>
          <p:nvPr/>
        </p:nvPicPr>
        <p:blipFill>
          <a:blip r:embed="rId4">
            <a:alphaModFix/>
          </a:blip>
          <a:stretch>
            <a:fillRect/>
          </a:stretch>
        </p:blipFill>
        <p:spPr>
          <a:xfrm>
            <a:off x="4572000" y="1578300"/>
            <a:ext cx="2694325" cy="5154948"/>
          </a:xfrm>
          <a:prstGeom prst="rect">
            <a:avLst/>
          </a:prstGeom>
          <a:noFill/>
          <a:ln>
            <a:noFill/>
          </a:ln>
        </p:spPr>
      </p:pic>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6" name="Shape 1006"/>
        <p:cNvGrpSpPr/>
        <p:nvPr/>
      </p:nvGrpSpPr>
      <p:grpSpPr>
        <a:xfrm>
          <a:off x="0" y="0"/>
          <a:ext cx="0" cy="0"/>
          <a:chOff x="0" y="0"/>
          <a:chExt cx="0" cy="0"/>
        </a:xfrm>
      </p:grpSpPr>
      <p:sp>
        <p:nvSpPr>
          <p:cNvPr id="1007" name="Shape 1007"/>
          <p:cNvSpPr/>
          <p:nvPr/>
        </p:nvSpPr>
        <p:spPr>
          <a:xfrm>
            <a:off x="238525" y="1924750"/>
            <a:ext cx="5486399" cy="4679100"/>
          </a:xfrm>
          <a:prstGeom prst="roundRect">
            <a:avLst>
              <a:gd fmla="val 16667" name="adj"/>
            </a:avLst>
          </a:prstGeom>
          <a:solidFill>
            <a:srgbClr val="FFF2CC"/>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08" name="Shape 1008"/>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Print Card</a:t>
            </a:r>
          </a:p>
        </p:txBody>
      </p:sp>
      <p:grpSp>
        <p:nvGrpSpPr>
          <p:cNvPr id="1009" name="Shape 1009"/>
          <p:cNvGrpSpPr/>
          <p:nvPr/>
        </p:nvGrpSpPr>
        <p:grpSpPr>
          <a:xfrm>
            <a:off x="625625" y="2851725"/>
            <a:ext cx="1814399" cy="677124"/>
            <a:chOff x="4336150" y="2394850"/>
            <a:chExt cx="1814399" cy="677124"/>
          </a:xfrm>
        </p:grpSpPr>
        <p:sp>
          <p:nvSpPr>
            <p:cNvPr id="1010" name="Shape 1010"/>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Nguyễn Văn A</a:t>
              </a:r>
            </a:p>
          </p:txBody>
        </p:sp>
        <p:sp>
          <p:nvSpPr>
            <p:cNvPr id="1011" name="Shape 1011"/>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grpSp>
        <p:nvGrpSpPr>
          <p:cNvPr id="1012" name="Shape 1012"/>
          <p:cNvGrpSpPr/>
          <p:nvPr/>
        </p:nvGrpSpPr>
        <p:grpSpPr>
          <a:xfrm>
            <a:off x="3451900" y="2770875"/>
            <a:ext cx="1814399" cy="838824"/>
            <a:chOff x="4336150" y="2394850"/>
            <a:chExt cx="1814399" cy="838824"/>
          </a:xfrm>
        </p:grpSpPr>
        <p:sp>
          <p:nvSpPr>
            <p:cNvPr id="1013" name="Shape 1013"/>
            <p:cNvSpPr/>
            <p:nvPr/>
          </p:nvSpPr>
          <p:spPr>
            <a:xfrm>
              <a:off x="4336150" y="2708975"/>
              <a:ext cx="1814399" cy="52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lang="en"/>
                <a:t>HD0123</a:t>
              </a:r>
            </a:p>
            <a:p>
              <a:pPr lvl="0" rtl="0">
                <a:spcBef>
                  <a:spcPts val="0"/>
                </a:spcBef>
                <a:buNone/>
              </a:pPr>
              <a:r>
                <a:rPr b="1" lang="en">
                  <a:solidFill>
                    <a:srgbClr val="FF0000"/>
                  </a:solidFill>
                </a:rPr>
                <a:t>No card</a:t>
              </a:r>
            </a:p>
          </p:txBody>
        </p:sp>
        <p:sp>
          <p:nvSpPr>
            <p:cNvPr id="1014" name="Shape 1014"/>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cxnSp>
        <p:nvCxnSpPr>
          <p:cNvPr id="1015" name="Shape 1015"/>
          <p:cNvCxnSpPr>
            <a:stCxn id="1010" idx="3"/>
            <a:endCxn id="1013" idx="1"/>
          </p:cNvCxnSpPr>
          <p:nvPr/>
        </p:nvCxnSpPr>
        <p:spPr>
          <a:xfrm>
            <a:off x="2440024" y="3347350"/>
            <a:ext cx="1011900" cy="0"/>
          </a:xfrm>
          <a:prstGeom prst="straightConnector1">
            <a:avLst/>
          </a:prstGeom>
          <a:noFill/>
          <a:ln cap="flat" cmpd="sng" w="19050">
            <a:solidFill>
              <a:schemeClr val="dk2"/>
            </a:solidFill>
            <a:prstDash val="solid"/>
            <a:round/>
            <a:headEnd len="lg" w="lg" type="none"/>
            <a:tailEnd len="lg" w="lg" type="none"/>
          </a:ln>
        </p:spPr>
      </p:cxnSp>
      <p:sp>
        <p:nvSpPr>
          <p:cNvPr id="1016" name="Shape 1016"/>
          <p:cNvSpPr txBox="1"/>
          <p:nvPr/>
        </p:nvSpPr>
        <p:spPr>
          <a:xfrm>
            <a:off x="1893325" y="2042475"/>
            <a:ext cx="2176800" cy="357900"/>
          </a:xfrm>
          <a:prstGeom prst="rect">
            <a:avLst/>
          </a:prstGeom>
          <a:noFill/>
          <a:ln>
            <a:noFill/>
          </a:ln>
        </p:spPr>
        <p:txBody>
          <a:bodyPr anchorCtr="0" anchor="t" bIns="91425" lIns="91425" rIns="91425" tIns="91425">
            <a:noAutofit/>
          </a:bodyPr>
          <a:lstStyle/>
          <a:p>
            <a:pPr algn="ctr">
              <a:spcBef>
                <a:spcPts val="0"/>
              </a:spcBef>
              <a:buNone/>
            </a:pPr>
            <a:r>
              <a:rPr b="1" lang="en" sz="1800"/>
              <a:t>Web Application</a:t>
            </a:r>
          </a:p>
        </p:txBody>
      </p:sp>
      <p:sp>
        <p:nvSpPr>
          <p:cNvPr id="1017" name="Shape 1017"/>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1" name="Shape 1021"/>
        <p:cNvGrpSpPr/>
        <p:nvPr/>
      </p:nvGrpSpPr>
      <p:grpSpPr>
        <a:xfrm>
          <a:off x="0" y="0"/>
          <a:ext cx="0" cy="0"/>
          <a:chOff x="0" y="0"/>
          <a:chExt cx="0" cy="0"/>
        </a:xfrm>
      </p:grpSpPr>
      <p:sp>
        <p:nvSpPr>
          <p:cNvPr id="1022" name="Shape 1022"/>
          <p:cNvSpPr/>
          <p:nvPr/>
        </p:nvSpPr>
        <p:spPr>
          <a:xfrm>
            <a:off x="238525" y="1924750"/>
            <a:ext cx="5486399" cy="4679100"/>
          </a:xfrm>
          <a:prstGeom prst="roundRect">
            <a:avLst>
              <a:gd fmla="val 16667" name="adj"/>
            </a:avLst>
          </a:prstGeom>
          <a:solidFill>
            <a:srgbClr val="FFF2CC"/>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23" name="Shape 102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Print Card</a:t>
            </a:r>
          </a:p>
        </p:txBody>
      </p:sp>
      <p:sp>
        <p:nvSpPr>
          <p:cNvPr id="1024" name="Shape 1024"/>
          <p:cNvSpPr txBox="1"/>
          <p:nvPr/>
        </p:nvSpPr>
        <p:spPr>
          <a:xfrm>
            <a:off x="1893325" y="2042475"/>
            <a:ext cx="2176800" cy="357900"/>
          </a:xfrm>
          <a:prstGeom prst="rect">
            <a:avLst/>
          </a:prstGeom>
          <a:noFill/>
          <a:ln>
            <a:noFill/>
          </a:ln>
        </p:spPr>
        <p:txBody>
          <a:bodyPr anchorCtr="0" anchor="t" bIns="91425" lIns="91425" rIns="91425" tIns="91425">
            <a:noAutofit/>
          </a:bodyPr>
          <a:lstStyle/>
          <a:p>
            <a:pPr lvl="0" rtl="0" algn="ctr">
              <a:spcBef>
                <a:spcPts val="0"/>
              </a:spcBef>
              <a:buNone/>
            </a:pPr>
            <a:r>
              <a:rPr b="1" lang="en" sz="1800"/>
              <a:t>Web Application</a:t>
            </a:r>
          </a:p>
        </p:txBody>
      </p:sp>
      <p:grpSp>
        <p:nvGrpSpPr>
          <p:cNvPr id="1025" name="Shape 1025"/>
          <p:cNvGrpSpPr/>
          <p:nvPr/>
        </p:nvGrpSpPr>
        <p:grpSpPr>
          <a:xfrm>
            <a:off x="7756460" y="5186070"/>
            <a:ext cx="1238445" cy="1270154"/>
            <a:chOff x="6962635" y="1122320"/>
            <a:chExt cx="1238445" cy="1270154"/>
          </a:xfrm>
        </p:grpSpPr>
        <p:grpSp>
          <p:nvGrpSpPr>
            <p:cNvPr id="1026" name="Shape 1026"/>
            <p:cNvGrpSpPr/>
            <p:nvPr/>
          </p:nvGrpSpPr>
          <p:grpSpPr>
            <a:xfrm rot="-880933">
              <a:off x="7025919" y="1252736"/>
              <a:ext cx="1111877" cy="642612"/>
              <a:chOff x="6437825" y="1680725"/>
              <a:chExt cx="1635599" cy="945300"/>
            </a:xfrm>
          </p:grpSpPr>
          <p:sp>
            <p:nvSpPr>
              <p:cNvPr id="1027" name="Shape 1027"/>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28" name="Shape 1028"/>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029" name="Shape 1029"/>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030" name="Shape 1030"/>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031" name="Shape 1031"/>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032" name="Shape 1032"/>
          <p:cNvGrpSpPr/>
          <p:nvPr/>
        </p:nvGrpSpPr>
        <p:grpSpPr>
          <a:xfrm>
            <a:off x="5869250" y="5038400"/>
            <a:ext cx="1238400" cy="1565500"/>
            <a:chOff x="5877075" y="5113675"/>
            <a:chExt cx="1238400" cy="1565500"/>
          </a:xfrm>
        </p:grpSpPr>
        <p:pic>
          <p:nvPicPr>
            <p:cNvPr id="1033" name="Shape 1033"/>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034" name="Shape 1034"/>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Printer App</a:t>
              </a:r>
            </a:p>
          </p:txBody>
        </p:sp>
      </p:grpSp>
      <p:sp>
        <p:nvSpPr>
          <p:cNvPr id="1035" name="Shape 1035"/>
          <p:cNvSpPr/>
          <p:nvPr/>
        </p:nvSpPr>
        <p:spPr>
          <a:xfrm>
            <a:off x="6977275" y="5560975"/>
            <a:ext cx="656100" cy="238499"/>
          </a:xfrm>
          <a:prstGeom prst="lef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36" name="Shape 1036"/>
          <p:cNvSpPr txBox="1"/>
          <p:nvPr/>
        </p:nvSpPr>
        <p:spPr>
          <a:xfrm>
            <a:off x="6880375" y="5186075"/>
            <a:ext cx="849900" cy="357900"/>
          </a:xfrm>
          <a:prstGeom prst="rect">
            <a:avLst/>
          </a:prstGeom>
          <a:noFill/>
          <a:ln>
            <a:noFill/>
          </a:ln>
        </p:spPr>
        <p:txBody>
          <a:bodyPr anchorCtr="0" anchor="t" bIns="91425" lIns="91425" rIns="91425" tIns="91425">
            <a:noAutofit/>
          </a:bodyPr>
          <a:lstStyle/>
          <a:p>
            <a:pPr lvl="0" rtl="0">
              <a:spcBef>
                <a:spcPts val="0"/>
              </a:spcBef>
              <a:buNone/>
            </a:pPr>
            <a:r>
              <a:rPr lang="en"/>
              <a:t>Read ID</a:t>
            </a:r>
          </a:p>
        </p:txBody>
      </p:sp>
      <p:sp>
        <p:nvSpPr>
          <p:cNvPr id="1037" name="Shape 1037"/>
          <p:cNvSpPr/>
          <p:nvPr/>
        </p:nvSpPr>
        <p:spPr>
          <a:xfrm rot="-1144867">
            <a:off x="5396839" y="5701948"/>
            <a:ext cx="656151" cy="238419"/>
          </a:xfrm>
          <a:prstGeom prst="lef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38" name="Shape 103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1039" name="Shape 1039"/>
          <p:cNvGrpSpPr/>
          <p:nvPr/>
        </p:nvGrpSpPr>
        <p:grpSpPr>
          <a:xfrm>
            <a:off x="625625" y="2851725"/>
            <a:ext cx="1814399" cy="677124"/>
            <a:chOff x="4336150" y="2394850"/>
            <a:chExt cx="1814399" cy="677124"/>
          </a:xfrm>
        </p:grpSpPr>
        <p:sp>
          <p:nvSpPr>
            <p:cNvPr id="1040" name="Shape 1040"/>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Nguyễn Văn A</a:t>
              </a:r>
            </a:p>
          </p:txBody>
        </p:sp>
        <p:sp>
          <p:nvSpPr>
            <p:cNvPr id="1041" name="Shape 1041"/>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grpSp>
        <p:nvGrpSpPr>
          <p:cNvPr id="1042" name="Shape 1042"/>
          <p:cNvGrpSpPr/>
          <p:nvPr/>
        </p:nvGrpSpPr>
        <p:grpSpPr>
          <a:xfrm>
            <a:off x="3451900" y="2770875"/>
            <a:ext cx="1814399" cy="838824"/>
            <a:chOff x="4336150" y="2394850"/>
            <a:chExt cx="1814399" cy="838824"/>
          </a:xfrm>
        </p:grpSpPr>
        <p:sp>
          <p:nvSpPr>
            <p:cNvPr id="1043" name="Shape 1043"/>
            <p:cNvSpPr/>
            <p:nvPr/>
          </p:nvSpPr>
          <p:spPr>
            <a:xfrm>
              <a:off x="4336150" y="2708975"/>
              <a:ext cx="1814399" cy="52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HD0123</a:t>
              </a:r>
            </a:p>
            <a:p>
              <a:pPr lvl="0" rtl="0">
                <a:spcBef>
                  <a:spcPts val="0"/>
                </a:spcBef>
                <a:buNone/>
              </a:pPr>
              <a:r>
                <a:rPr lang="en"/>
                <a:t>No card</a:t>
              </a:r>
            </a:p>
          </p:txBody>
        </p:sp>
        <p:sp>
          <p:nvSpPr>
            <p:cNvPr id="1044" name="Shape 1044"/>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cxnSp>
        <p:nvCxnSpPr>
          <p:cNvPr id="1045" name="Shape 1045"/>
          <p:cNvCxnSpPr>
            <a:stCxn id="1040" idx="3"/>
            <a:endCxn id="1043" idx="1"/>
          </p:cNvCxnSpPr>
          <p:nvPr/>
        </p:nvCxnSpPr>
        <p:spPr>
          <a:xfrm>
            <a:off x="2440024" y="3347350"/>
            <a:ext cx="1011900" cy="0"/>
          </a:xfrm>
          <a:prstGeom prst="straightConnector1">
            <a:avLst/>
          </a:prstGeom>
          <a:noFill/>
          <a:ln cap="flat" cmpd="sng" w="19050">
            <a:solidFill>
              <a:schemeClr val="dk2"/>
            </a:solidFill>
            <a:prstDash val="solid"/>
            <a:round/>
            <a:headEnd len="lg" w="lg" type="none"/>
            <a:tailEnd len="lg" w="lg" type="none"/>
          </a:ln>
        </p:spPr>
      </p:cxn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pic>
        <p:nvPicPr>
          <p:cNvPr id="83" name="Shape 83"/>
          <p:cNvPicPr preferRelativeResize="0"/>
          <p:nvPr/>
        </p:nvPicPr>
        <p:blipFill>
          <a:blip r:embed="rId3">
            <a:alphaModFix/>
          </a:blip>
          <a:stretch>
            <a:fillRect/>
          </a:stretch>
        </p:blipFill>
        <p:spPr>
          <a:xfrm>
            <a:off x="2919412" y="2310825"/>
            <a:ext cx="3305175" cy="3295650"/>
          </a:xfrm>
          <a:prstGeom prst="rect">
            <a:avLst/>
          </a:prstGeom>
          <a:noFill/>
          <a:ln>
            <a:noFill/>
          </a:ln>
        </p:spPr>
      </p:pic>
      <p:sp>
        <p:nvSpPr>
          <p:cNvPr id="84" name="Shape 84"/>
          <p:cNvSpPr txBox="1"/>
          <p:nvPr>
            <p:ph type="title"/>
          </p:nvPr>
        </p:nvSpPr>
        <p:spPr>
          <a:xfrm>
            <a:off x="457200" y="274637"/>
            <a:ext cx="8229600" cy="1143000"/>
          </a:xfrm>
          <a:prstGeom prst="rect">
            <a:avLst/>
          </a:prstGeom>
        </p:spPr>
        <p:txBody>
          <a:bodyPr anchorCtr="0" anchor="b" bIns="91425" lIns="91425" rIns="91425" tIns="91425">
            <a:noAutofit/>
          </a:bodyPr>
          <a:lstStyle/>
          <a:p>
            <a:pPr indent="-228600" lvl="0" marL="457200" rtl="0">
              <a:spcBef>
                <a:spcPts val="0"/>
              </a:spcBef>
              <a:buAutoNum type="arabicPeriod"/>
            </a:pPr>
            <a:r>
              <a:rPr lang="en"/>
              <a:t>Problems</a:t>
            </a:r>
          </a:p>
        </p:txBody>
      </p:sp>
      <p:sp>
        <p:nvSpPr>
          <p:cNvPr id="85" name="Shape 85"/>
          <p:cNvSpPr txBox="1"/>
          <p:nvPr/>
        </p:nvSpPr>
        <p:spPr>
          <a:xfrm>
            <a:off x="940350" y="5804300"/>
            <a:ext cx="7263299" cy="889200"/>
          </a:xfrm>
          <a:prstGeom prst="rect">
            <a:avLst/>
          </a:prstGeom>
          <a:noFill/>
          <a:ln>
            <a:noFill/>
          </a:ln>
        </p:spPr>
        <p:txBody>
          <a:bodyPr anchorCtr="0" anchor="ctr" bIns="91425" lIns="91425" rIns="91425" tIns="91425">
            <a:noAutofit/>
          </a:bodyPr>
          <a:lstStyle/>
          <a:p>
            <a:pPr lvl="0" rtl="0" algn="ctr">
              <a:spcBef>
                <a:spcPts val="600"/>
              </a:spcBef>
              <a:spcAft>
                <a:spcPts val="600"/>
              </a:spcAft>
              <a:buNone/>
            </a:pPr>
            <a:r>
              <a:rPr b="1" lang="en" sz="2000">
                <a:solidFill>
                  <a:schemeClr val="dk1"/>
                </a:solidFill>
              </a:rPr>
              <a:t>Claim/compensation process is ineffective</a:t>
            </a:r>
            <a:r>
              <a:rPr lang="en" sz="2000">
                <a:solidFill>
                  <a:schemeClr val="dk1"/>
                </a:solidFill>
              </a:rPr>
              <a:t> between customer and insurance company.</a:t>
            </a:r>
          </a:p>
        </p:txBody>
      </p:sp>
      <p:sp>
        <p:nvSpPr>
          <p:cNvPr id="86" name="Shape 8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87" name="Shape 87"/>
          <p:cNvSpPr/>
          <p:nvPr/>
        </p:nvSpPr>
        <p:spPr>
          <a:xfrm>
            <a:off x="1374750" y="1770775"/>
            <a:ext cx="889200" cy="889200"/>
          </a:xfrm>
          <a:prstGeom prst="ellipse">
            <a:avLst/>
          </a:prstGeom>
          <a:solidFill>
            <a:srgbClr val="EFEFE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sp>
        <p:nvSpPr>
          <p:cNvPr id="88" name="Shape 88"/>
          <p:cNvSpPr/>
          <p:nvPr/>
        </p:nvSpPr>
        <p:spPr>
          <a:xfrm>
            <a:off x="3209837" y="1770775"/>
            <a:ext cx="889200" cy="889200"/>
          </a:xfrm>
          <a:prstGeom prst="ellipse">
            <a:avLst/>
          </a:prstGeom>
          <a:solidFill>
            <a:srgbClr val="EFEFE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2</a:t>
            </a:r>
          </a:p>
        </p:txBody>
      </p:sp>
      <p:sp>
        <p:nvSpPr>
          <p:cNvPr id="89" name="Shape 89"/>
          <p:cNvSpPr/>
          <p:nvPr/>
        </p:nvSpPr>
        <p:spPr>
          <a:xfrm>
            <a:off x="5044937" y="177077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3</a:t>
            </a: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9" name="Shape 1049"/>
        <p:cNvGrpSpPr/>
        <p:nvPr/>
      </p:nvGrpSpPr>
      <p:grpSpPr>
        <a:xfrm>
          <a:off x="0" y="0"/>
          <a:ext cx="0" cy="0"/>
          <a:chOff x="0" y="0"/>
          <a:chExt cx="0" cy="0"/>
        </a:xfrm>
      </p:grpSpPr>
      <p:sp>
        <p:nvSpPr>
          <p:cNvPr id="1050" name="Shape 1050"/>
          <p:cNvSpPr/>
          <p:nvPr/>
        </p:nvSpPr>
        <p:spPr>
          <a:xfrm>
            <a:off x="238525" y="1924750"/>
            <a:ext cx="5486399" cy="4679100"/>
          </a:xfrm>
          <a:prstGeom prst="roundRect">
            <a:avLst>
              <a:gd fmla="val 16667" name="adj"/>
            </a:avLst>
          </a:prstGeom>
          <a:solidFill>
            <a:srgbClr val="FFF2CC"/>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51" name="Shape 1051"/>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Print Card</a:t>
            </a:r>
          </a:p>
        </p:txBody>
      </p:sp>
      <p:sp>
        <p:nvSpPr>
          <p:cNvPr id="1052" name="Shape 1052"/>
          <p:cNvSpPr txBox="1"/>
          <p:nvPr/>
        </p:nvSpPr>
        <p:spPr>
          <a:xfrm>
            <a:off x="1893325" y="2042475"/>
            <a:ext cx="2176800" cy="357900"/>
          </a:xfrm>
          <a:prstGeom prst="rect">
            <a:avLst/>
          </a:prstGeom>
          <a:noFill/>
          <a:ln>
            <a:noFill/>
          </a:ln>
        </p:spPr>
        <p:txBody>
          <a:bodyPr anchorCtr="0" anchor="t" bIns="91425" lIns="91425" rIns="91425" tIns="91425">
            <a:noAutofit/>
          </a:bodyPr>
          <a:lstStyle/>
          <a:p>
            <a:pPr lvl="0" rtl="0" algn="ctr">
              <a:spcBef>
                <a:spcPts val="0"/>
              </a:spcBef>
              <a:buNone/>
            </a:pPr>
            <a:r>
              <a:rPr b="1" lang="en" sz="1800"/>
              <a:t>Web Application</a:t>
            </a:r>
          </a:p>
        </p:txBody>
      </p:sp>
      <p:grpSp>
        <p:nvGrpSpPr>
          <p:cNvPr id="1053" name="Shape 1053"/>
          <p:cNvGrpSpPr/>
          <p:nvPr/>
        </p:nvGrpSpPr>
        <p:grpSpPr>
          <a:xfrm>
            <a:off x="7756460" y="5186070"/>
            <a:ext cx="1238445" cy="1270154"/>
            <a:chOff x="6962635" y="1122320"/>
            <a:chExt cx="1238445" cy="1270154"/>
          </a:xfrm>
        </p:grpSpPr>
        <p:grpSp>
          <p:nvGrpSpPr>
            <p:cNvPr id="1054" name="Shape 1054"/>
            <p:cNvGrpSpPr/>
            <p:nvPr/>
          </p:nvGrpSpPr>
          <p:grpSpPr>
            <a:xfrm rot="-880933">
              <a:off x="7025919" y="1252736"/>
              <a:ext cx="1111877" cy="642612"/>
              <a:chOff x="6437825" y="1680725"/>
              <a:chExt cx="1635599" cy="945300"/>
            </a:xfrm>
          </p:grpSpPr>
          <p:sp>
            <p:nvSpPr>
              <p:cNvPr id="1055" name="Shape 1055"/>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56" name="Shape 1056"/>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057" name="Shape 1057"/>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058" name="Shape 1058"/>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059" name="Shape 1059"/>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060" name="Shape 1060"/>
          <p:cNvGrpSpPr/>
          <p:nvPr/>
        </p:nvGrpSpPr>
        <p:grpSpPr>
          <a:xfrm>
            <a:off x="5869250" y="5038400"/>
            <a:ext cx="1238400" cy="1565500"/>
            <a:chOff x="5877075" y="5113675"/>
            <a:chExt cx="1238400" cy="1565500"/>
          </a:xfrm>
        </p:grpSpPr>
        <p:pic>
          <p:nvPicPr>
            <p:cNvPr id="1061" name="Shape 1061"/>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062" name="Shape 1062"/>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Printer App</a:t>
              </a:r>
            </a:p>
          </p:txBody>
        </p:sp>
      </p:grpSp>
      <p:sp>
        <p:nvSpPr>
          <p:cNvPr id="1063" name="Shape 1063"/>
          <p:cNvSpPr/>
          <p:nvPr/>
        </p:nvSpPr>
        <p:spPr>
          <a:xfrm>
            <a:off x="6977275" y="5560975"/>
            <a:ext cx="656100" cy="238499"/>
          </a:xfrm>
          <a:prstGeom prst="lef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64" name="Shape 1064"/>
          <p:cNvSpPr txBox="1"/>
          <p:nvPr/>
        </p:nvSpPr>
        <p:spPr>
          <a:xfrm>
            <a:off x="6880375" y="5186075"/>
            <a:ext cx="849900" cy="357900"/>
          </a:xfrm>
          <a:prstGeom prst="rect">
            <a:avLst/>
          </a:prstGeom>
          <a:noFill/>
          <a:ln>
            <a:noFill/>
          </a:ln>
        </p:spPr>
        <p:txBody>
          <a:bodyPr anchorCtr="0" anchor="t" bIns="91425" lIns="91425" rIns="91425" tIns="91425">
            <a:noAutofit/>
          </a:bodyPr>
          <a:lstStyle/>
          <a:p>
            <a:pPr lvl="0" rtl="0">
              <a:spcBef>
                <a:spcPts val="0"/>
              </a:spcBef>
              <a:buNone/>
            </a:pPr>
            <a:r>
              <a:rPr lang="en"/>
              <a:t>Read ID</a:t>
            </a:r>
          </a:p>
        </p:txBody>
      </p:sp>
      <p:grpSp>
        <p:nvGrpSpPr>
          <p:cNvPr id="1065" name="Shape 1065"/>
          <p:cNvGrpSpPr/>
          <p:nvPr/>
        </p:nvGrpSpPr>
        <p:grpSpPr>
          <a:xfrm>
            <a:off x="3406050" y="5560975"/>
            <a:ext cx="1814399" cy="677124"/>
            <a:chOff x="4336150" y="2394850"/>
            <a:chExt cx="1814399" cy="677124"/>
          </a:xfrm>
        </p:grpSpPr>
        <p:sp>
          <p:nvSpPr>
            <p:cNvPr id="1066" name="Shape 1066"/>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A1B2C</a:t>
              </a:r>
            </a:p>
          </p:txBody>
        </p:sp>
        <p:sp>
          <p:nvSpPr>
            <p:cNvPr id="1067" name="Shape 1067"/>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sp>
        <p:nvSpPr>
          <p:cNvPr id="1068" name="Shape 1068"/>
          <p:cNvSpPr/>
          <p:nvPr/>
        </p:nvSpPr>
        <p:spPr>
          <a:xfrm rot="-1144867">
            <a:off x="5396839" y="5701948"/>
            <a:ext cx="656151" cy="238419"/>
          </a:xfrm>
          <a:prstGeom prst="lef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69" name="Shape 106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1070" name="Shape 1070"/>
          <p:cNvGrpSpPr/>
          <p:nvPr/>
        </p:nvGrpSpPr>
        <p:grpSpPr>
          <a:xfrm>
            <a:off x="625625" y="2851725"/>
            <a:ext cx="1814399" cy="677124"/>
            <a:chOff x="4336150" y="2394850"/>
            <a:chExt cx="1814399" cy="677124"/>
          </a:xfrm>
        </p:grpSpPr>
        <p:sp>
          <p:nvSpPr>
            <p:cNvPr id="1071" name="Shape 1071"/>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Nguyễn Văn A</a:t>
              </a:r>
            </a:p>
          </p:txBody>
        </p:sp>
        <p:sp>
          <p:nvSpPr>
            <p:cNvPr id="1072" name="Shape 1072"/>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grpSp>
        <p:nvGrpSpPr>
          <p:cNvPr id="1073" name="Shape 1073"/>
          <p:cNvGrpSpPr/>
          <p:nvPr/>
        </p:nvGrpSpPr>
        <p:grpSpPr>
          <a:xfrm>
            <a:off x="3451900" y="2770875"/>
            <a:ext cx="1814399" cy="838824"/>
            <a:chOff x="4336150" y="2394850"/>
            <a:chExt cx="1814399" cy="838824"/>
          </a:xfrm>
        </p:grpSpPr>
        <p:sp>
          <p:nvSpPr>
            <p:cNvPr id="1074" name="Shape 1074"/>
            <p:cNvSpPr/>
            <p:nvPr/>
          </p:nvSpPr>
          <p:spPr>
            <a:xfrm>
              <a:off x="4336150" y="2708975"/>
              <a:ext cx="1814399" cy="52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HD0123</a:t>
              </a:r>
            </a:p>
            <a:p>
              <a:pPr lvl="0" rtl="0">
                <a:spcBef>
                  <a:spcPts val="0"/>
                </a:spcBef>
                <a:buClr>
                  <a:schemeClr val="dk1"/>
                </a:buClr>
                <a:buSzPct val="78571"/>
                <a:buFont typeface="Arial"/>
                <a:buNone/>
              </a:pPr>
              <a:r>
                <a:rPr lang="en">
                  <a:solidFill>
                    <a:schemeClr val="dk1"/>
                  </a:solidFill>
                </a:rPr>
                <a:t>No card</a:t>
              </a:r>
            </a:p>
          </p:txBody>
        </p:sp>
        <p:sp>
          <p:nvSpPr>
            <p:cNvPr id="1075" name="Shape 1075"/>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cxnSp>
        <p:nvCxnSpPr>
          <p:cNvPr id="1076" name="Shape 1076"/>
          <p:cNvCxnSpPr>
            <a:stCxn id="1071" idx="3"/>
            <a:endCxn id="1074" idx="1"/>
          </p:cNvCxnSpPr>
          <p:nvPr/>
        </p:nvCxnSpPr>
        <p:spPr>
          <a:xfrm>
            <a:off x="2440024" y="3347350"/>
            <a:ext cx="1011900" cy="0"/>
          </a:xfrm>
          <a:prstGeom prst="straightConnector1">
            <a:avLst/>
          </a:prstGeom>
          <a:noFill/>
          <a:ln cap="flat" cmpd="sng" w="19050">
            <a:solidFill>
              <a:schemeClr val="dk2"/>
            </a:solidFill>
            <a:prstDash val="solid"/>
            <a:round/>
            <a:headEnd len="lg" w="lg" type="none"/>
            <a:tailEnd len="lg" w="lg" type="none"/>
          </a:ln>
        </p:spPr>
      </p:cxn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0" name="Shape 1080"/>
        <p:cNvGrpSpPr/>
        <p:nvPr/>
      </p:nvGrpSpPr>
      <p:grpSpPr>
        <a:xfrm>
          <a:off x="0" y="0"/>
          <a:ext cx="0" cy="0"/>
          <a:chOff x="0" y="0"/>
          <a:chExt cx="0" cy="0"/>
        </a:xfrm>
      </p:grpSpPr>
      <p:sp>
        <p:nvSpPr>
          <p:cNvPr id="1081" name="Shape 1081"/>
          <p:cNvSpPr/>
          <p:nvPr/>
        </p:nvSpPr>
        <p:spPr>
          <a:xfrm>
            <a:off x="238525" y="1924750"/>
            <a:ext cx="5486399" cy="4679100"/>
          </a:xfrm>
          <a:prstGeom prst="roundRect">
            <a:avLst>
              <a:gd fmla="val 16667" name="adj"/>
            </a:avLst>
          </a:prstGeom>
          <a:solidFill>
            <a:srgbClr val="FFF2CC"/>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82" name="Shape 1082"/>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Print Card</a:t>
            </a:r>
          </a:p>
        </p:txBody>
      </p:sp>
      <p:sp>
        <p:nvSpPr>
          <p:cNvPr id="1083" name="Shape 1083"/>
          <p:cNvSpPr txBox="1"/>
          <p:nvPr/>
        </p:nvSpPr>
        <p:spPr>
          <a:xfrm>
            <a:off x="1893325" y="2042475"/>
            <a:ext cx="2176800" cy="357900"/>
          </a:xfrm>
          <a:prstGeom prst="rect">
            <a:avLst/>
          </a:prstGeom>
          <a:noFill/>
          <a:ln>
            <a:noFill/>
          </a:ln>
        </p:spPr>
        <p:txBody>
          <a:bodyPr anchorCtr="0" anchor="t" bIns="91425" lIns="91425" rIns="91425" tIns="91425">
            <a:noAutofit/>
          </a:bodyPr>
          <a:lstStyle/>
          <a:p>
            <a:pPr lvl="0" rtl="0" algn="ctr">
              <a:spcBef>
                <a:spcPts val="0"/>
              </a:spcBef>
              <a:buNone/>
            </a:pPr>
            <a:r>
              <a:rPr b="1" lang="en" sz="1800"/>
              <a:t>Web Application</a:t>
            </a:r>
          </a:p>
        </p:txBody>
      </p:sp>
      <p:grpSp>
        <p:nvGrpSpPr>
          <p:cNvPr id="1084" name="Shape 1084"/>
          <p:cNvGrpSpPr/>
          <p:nvPr/>
        </p:nvGrpSpPr>
        <p:grpSpPr>
          <a:xfrm>
            <a:off x="7756460" y="5186070"/>
            <a:ext cx="1238445" cy="1270154"/>
            <a:chOff x="6962635" y="1122320"/>
            <a:chExt cx="1238445" cy="1270154"/>
          </a:xfrm>
        </p:grpSpPr>
        <p:grpSp>
          <p:nvGrpSpPr>
            <p:cNvPr id="1085" name="Shape 1085"/>
            <p:cNvGrpSpPr/>
            <p:nvPr/>
          </p:nvGrpSpPr>
          <p:grpSpPr>
            <a:xfrm rot="-880933">
              <a:off x="7025919" y="1252736"/>
              <a:ext cx="1111877" cy="642612"/>
              <a:chOff x="6437825" y="1680725"/>
              <a:chExt cx="1635599" cy="945300"/>
            </a:xfrm>
          </p:grpSpPr>
          <p:sp>
            <p:nvSpPr>
              <p:cNvPr id="1086" name="Shape 1086"/>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87" name="Shape 1087"/>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088" name="Shape 1088"/>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089" name="Shape 1089"/>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090" name="Shape 1090"/>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091" name="Shape 1091"/>
          <p:cNvGrpSpPr/>
          <p:nvPr/>
        </p:nvGrpSpPr>
        <p:grpSpPr>
          <a:xfrm>
            <a:off x="5869250" y="5038400"/>
            <a:ext cx="1238400" cy="1565500"/>
            <a:chOff x="5877075" y="5113675"/>
            <a:chExt cx="1238400" cy="1565500"/>
          </a:xfrm>
        </p:grpSpPr>
        <p:pic>
          <p:nvPicPr>
            <p:cNvPr id="1092" name="Shape 1092"/>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093" name="Shape 1093"/>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Printer App</a:t>
              </a:r>
            </a:p>
          </p:txBody>
        </p:sp>
      </p:grpSp>
      <p:sp>
        <p:nvSpPr>
          <p:cNvPr id="1094" name="Shape 1094"/>
          <p:cNvSpPr/>
          <p:nvPr/>
        </p:nvSpPr>
        <p:spPr>
          <a:xfrm>
            <a:off x="6977275" y="5560975"/>
            <a:ext cx="656100" cy="238499"/>
          </a:xfrm>
          <a:prstGeom prst="lef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95" name="Shape 1095"/>
          <p:cNvSpPr txBox="1"/>
          <p:nvPr/>
        </p:nvSpPr>
        <p:spPr>
          <a:xfrm>
            <a:off x="6880375" y="5186075"/>
            <a:ext cx="849900" cy="357900"/>
          </a:xfrm>
          <a:prstGeom prst="rect">
            <a:avLst/>
          </a:prstGeom>
          <a:noFill/>
          <a:ln>
            <a:noFill/>
          </a:ln>
        </p:spPr>
        <p:txBody>
          <a:bodyPr anchorCtr="0" anchor="t" bIns="91425" lIns="91425" rIns="91425" tIns="91425">
            <a:noAutofit/>
          </a:bodyPr>
          <a:lstStyle/>
          <a:p>
            <a:pPr lvl="0" rtl="0">
              <a:spcBef>
                <a:spcPts val="0"/>
              </a:spcBef>
              <a:buNone/>
            </a:pPr>
            <a:r>
              <a:rPr lang="en"/>
              <a:t>Read ID</a:t>
            </a:r>
          </a:p>
        </p:txBody>
      </p:sp>
      <p:grpSp>
        <p:nvGrpSpPr>
          <p:cNvPr id="1096" name="Shape 1096"/>
          <p:cNvGrpSpPr/>
          <p:nvPr/>
        </p:nvGrpSpPr>
        <p:grpSpPr>
          <a:xfrm>
            <a:off x="3406050" y="5560975"/>
            <a:ext cx="1814399" cy="677124"/>
            <a:chOff x="4336150" y="2394850"/>
            <a:chExt cx="1814399" cy="677124"/>
          </a:xfrm>
        </p:grpSpPr>
        <p:sp>
          <p:nvSpPr>
            <p:cNvPr id="1097" name="Shape 1097"/>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A1B2C</a:t>
              </a:r>
            </a:p>
          </p:txBody>
        </p:sp>
        <p:sp>
          <p:nvSpPr>
            <p:cNvPr id="1098" name="Shape 1098"/>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1099" name="Shape 1099"/>
          <p:cNvGrpSpPr/>
          <p:nvPr/>
        </p:nvGrpSpPr>
        <p:grpSpPr>
          <a:xfrm>
            <a:off x="1893325" y="4132625"/>
            <a:ext cx="1814399" cy="918925"/>
            <a:chOff x="4336150" y="2394850"/>
            <a:chExt cx="1814399" cy="918925"/>
          </a:xfrm>
        </p:grpSpPr>
        <p:sp>
          <p:nvSpPr>
            <p:cNvPr id="1100" name="Shape 1100"/>
            <p:cNvSpPr/>
            <p:nvPr/>
          </p:nvSpPr>
          <p:spPr>
            <a:xfrm>
              <a:off x="4336150" y="2708975"/>
              <a:ext cx="1814399" cy="6048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ActivatedDate</a:t>
              </a:r>
            </a:p>
            <a:p>
              <a:pPr lvl="0" rtl="0">
                <a:spcBef>
                  <a:spcPts val="0"/>
                </a:spcBef>
                <a:buNone/>
              </a:pPr>
              <a:r>
                <a:rPr lang="en"/>
                <a:t>DeactivatedDate</a:t>
              </a:r>
            </a:p>
          </p:txBody>
        </p:sp>
        <p:sp>
          <p:nvSpPr>
            <p:cNvPr id="1101" name="Shape 1101"/>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CardInstance</a:t>
              </a:r>
            </a:p>
          </p:txBody>
        </p:sp>
      </p:grpSp>
      <p:cxnSp>
        <p:nvCxnSpPr>
          <p:cNvPr id="1102" name="Shape 1102"/>
          <p:cNvCxnSpPr>
            <a:stCxn id="1103" idx="2"/>
            <a:endCxn id="1101" idx="1"/>
          </p:cNvCxnSpPr>
          <p:nvPr/>
        </p:nvCxnSpPr>
        <p:spPr>
          <a:xfrm flipH="1" rot="-5400000">
            <a:off x="1279975" y="3700775"/>
            <a:ext cx="866100" cy="360600"/>
          </a:xfrm>
          <a:prstGeom prst="bentConnector2">
            <a:avLst/>
          </a:prstGeom>
          <a:noFill/>
          <a:ln cap="flat" cmpd="sng" w="19050">
            <a:solidFill>
              <a:schemeClr val="dk2"/>
            </a:solidFill>
            <a:prstDash val="solid"/>
            <a:round/>
            <a:headEnd len="lg" w="lg" type="none"/>
            <a:tailEnd len="lg" w="lg" type="none"/>
          </a:ln>
        </p:spPr>
      </p:cxnSp>
      <p:cxnSp>
        <p:nvCxnSpPr>
          <p:cNvPr id="1104" name="Shape 1104"/>
          <p:cNvCxnSpPr>
            <a:stCxn id="1105" idx="2"/>
            <a:endCxn id="1101" idx="3"/>
          </p:cNvCxnSpPr>
          <p:nvPr/>
        </p:nvCxnSpPr>
        <p:spPr>
          <a:xfrm rot="5400000">
            <a:off x="3600324" y="3555425"/>
            <a:ext cx="866100" cy="651300"/>
          </a:xfrm>
          <a:prstGeom prst="bentConnector2">
            <a:avLst/>
          </a:prstGeom>
          <a:noFill/>
          <a:ln cap="flat" cmpd="sng" w="19050">
            <a:solidFill>
              <a:schemeClr val="dk2"/>
            </a:solidFill>
            <a:prstDash val="solid"/>
            <a:round/>
            <a:headEnd len="lg" w="lg" type="none"/>
            <a:tailEnd len="lg" w="lg" type="none"/>
          </a:ln>
        </p:spPr>
      </p:cxnSp>
      <p:cxnSp>
        <p:nvCxnSpPr>
          <p:cNvPr id="1106" name="Shape 1106"/>
          <p:cNvCxnSpPr>
            <a:stCxn id="1098" idx="1"/>
            <a:endCxn id="1100" idx="2"/>
          </p:cNvCxnSpPr>
          <p:nvPr/>
        </p:nvCxnSpPr>
        <p:spPr>
          <a:xfrm rot="10800000">
            <a:off x="2800650" y="5051575"/>
            <a:ext cx="605400" cy="690900"/>
          </a:xfrm>
          <a:prstGeom prst="bentConnector2">
            <a:avLst/>
          </a:prstGeom>
          <a:noFill/>
          <a:ln cap="flat" cmpd="sng" w="19050">
            <a:solidFill>
              <a:schemeClr val="dk2"/>
            </a:solidFill>
            <a:prstDash val="solid"/>
            <a:round/>
            <a:headEnd len="lg" w="lg" type="none"/>
            <a:tailEnd len="lg" w="lg" type="none"/>
          </a:ln>
        </p:spPr>
      </p:cxnSp>
      <p:sp>
        <p:nvSpPr>
          <p:cNvPr id="1107" name="Shape 1107"/>
          <p:cNvSpPr/>
          <p:nvPr/>
        </p:nvSpPr>
        <p:spPr>
          <a:xfrm rot="-1144867">
            <a:off x="5396839" y="5701948"/>
            <a:ext cx="656151" cy="238419"/>
          </a:xfrm>
          <a:prstGeom prst="lef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108" name="Shape 110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1109" name="Shape 1109"/>
          <p:cNvGrpSpPr/>
          <p:nvPr/>
        </p:nvGrpSpPr>
        <p:grpSpPr>
          <a:xfrm>
            <a:off x="625625" y="2851725"/>
            <a:ext cx="1814399" cy="677124"/>
            <a:chOff x="4336150" y="2394850"/>
            <a:chExt cx="1814399" cy="677124"/>
          </a:xfrm>
        </p:grpSpPr>
        <p:sp>
          <p:nvSpPr>
            <p:cNvPr id="1110" name="Shape 1110"/>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Nguyễn Văn A</a:t>
              </a:r>
            </a:p>
          </p:txBody>
        </p:sp>
        <p:sp>
          <p:nvSpPr>
            <p:cNvPr id="1111" name="Shape 1111"/>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grpSp>
        <p:nvGrpSpPr>
          <p:cNvPr id="1112" name="Shape 1112"/>
          <p:cNvGrpSpPr/>
          <p:nvPr/>
        </p:nvGrpSpPr>
        <p:grpSpPr>
          <a:xfrm>
            <a:off x="3451900" y="2770875"/>
            <a:ext cx="1814399" cy="838824"/>
            <a:chOff x="4336150" y="2394850"/>
            <a:chExt cx="1814399" cy="838824"/>
          </a:xfrm>
        </p:grpSpPr>
        <p:sp>
          <p:nvSpPr>
            <p:cNvPr id="1113" name="Shape 1113"/>
            <p:cNvSpPr/>
            <p:nvPr/>
          </p:nvSpPr>
          <p:spPr>
            <a:xfrm>
              <a:off x="4336150" y="2708975"/>
              <a:ext cx="1814399" cy="52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HD0123</a:t>
              </a:r>
            </a:p>
            <a:p>
              <a:pPr lvl="0" rtl="0">
                <a:spcBef>
                  <a:spcPts val="0"/>
                </a:spcBef>
                <a:buNone/>
              </a:pPr>
              <a:r>
                <a:rPr b="1" lang="en">
                  <a:solidFill>
                    <a:srgbClr val="FF0000"/>
                  </a:solidFill>
                </a:rPr>
                <a:t>Ready</a:t>
              </a:r>
            </a:p>
          </p:txBody>
        </p:sp>
        <p:sp>
          <p:nvSpPr>
            <p:cNvPr id="1114" name="Shape 1114"/>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cxnSp>
        <p:nvCxnSpPr>
          <p:cNvPr id="1115" name="Shape 1115"/>
          <p:cNvCxnSpPr>
            <a:stCxn id="1110" idx="3"/>
            <a:endCxn id="1113" idx="1"/>
          </p:cNvCxnSpPr>
          <p:nvPr/>
        </p:nvCxnSpPr>
        <p:spPr>
          <a:xfrm>
            <a:off x="2440024" y="3347350"/>
            <a:ext cx="1011900" cy="0"/>
          </a:xfrm>
          <a:prstGeom prst="straightConnector1">
            <a:avLst/>
          </a:prstGeom>
          <a:noFill/>
          <a:ln cap="flat" cmpd="sng" w="19050">
            <a:solidFill>
              <a:schemeClr val="dk2"/>
            </a:solidFill>
            <a:prstDash val="solid"/>
            <a:round/>
            <a:headEnd len="lg" w="lg" type="none"/>
            <a:tailEnd len="lg" w="lg" type="none"/>
          </a:ln>
        </p:spPr>
      </p:cxn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9" name="Shape 1119"/>
        <p:cNvGrpSpPr/>
        <p:nvPr/>
      </p:nvGrpSpPr>
      <p:grpSpPr>
        <a:xfrm>
          <a:off x="0" y="0"/>
          <a:ext cx="0" cy="0"/>
          <a:chOff x="0" y="0"/>
          <a:chExt cx="0" cy="0"/>
        </a:xfrm>
      </p:grpSpPr>
      <p:sp>
        <p:nvSpPr>
          <p:cNvPr id="1120" name="Shape 1120"/>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Print Card</a:t>
            </a:r>
          </a:p>
        </p:txBody>
      </p:sp>
      <p:sp>
        <p:nvSpPr>
          <p:cNvPr id="1121" name="Shape 112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122" name="Shape 1122"/>
          <p:cNvSpPr txBox="1"/>
          <p:nvPr/>
        </p:nvSpPr>
        <p:spPr>
          <a:xfrm>
            <a:off x="870150" y="3270175"/>
            <a:ext cx="7969199" cy="977400"/>
          </a:xfrm>
          <a:prstGeom prst="rect">
            <a:avLst/>
          </a:prstGeom>
          <a:noFill/>
          <a:ln>
            <a:noFill/>
          </a:ln>
        </p:spPr>
        <p:txBody>
          <a:bodyPr anchorCtr="0" anchor="t" bIns="91425" lIns="91425" rIns="91425" tIns="91425">
            <a:noAutofit/>
          </a:bodyPr>
          <a:lstStyle/>
          <a:p>
            <a:pPr lvl="0" rtl="0">
              <a:spcBef>
                <a:spcPts val="0"/>
              </a:spcBef>
              <a:buNone/>
            </a:pPr>
            <a:r>
              <a:rPr lang="en" sz="2400"/>
              <a:t>Staff print card for customer </a:t>
            </a:r>
            <a:r>
              <a:rPr b="1" lang="en" sz="2400"/>
              <a:t>Cao Thanh Minh</a:t>
            </a:r>
            <a:r>
              <a:rPr lang="en" sz="2400"/>
              <a:t>, contract will have status </a:t>
            </a:r>
            <a:r>
              <a:rPr b="1" lang="en" sz="2400"/>
              <a:t>Ready.</a:t>
            </a:r>
          </a:p>
        </p:txBody>
      </p:sp>
      <p:sp>
        <p:nvSpPr>
          <p:cNvPr id="1123" name="Shape 1123"/>
          <p:cNvSpPr txBox="1"/>
          <p:nvPr/>
        </p:nvSpPr>
        <p:spPr>
          <a:xfrm>
            <a:off x="781650" y="2598775"/>
            <a:ext cx="4380300" cy="671400"/>
          </a:xfrm>
          <a:prstGeom prst="rect">
            <a:avLst/>
          </a:prstGeom>
          <a:noFill/>
          <a:ln>
            <a:noFill/>
          </a:ln>
        </p:spPr>
        <p:txBody>
          <a:bodyPr anchorCtr="0" anchor="t" bIns="91425" lIns="91425" rIns="91425" tIns="91425">
            <a:noAutofit/>
          </a:bodyPr>
          <a:lstStyle/>
          <a:p>
            <a:pPr lvl="0" rtl="0">
              <a:spcBef>
                <a:spcPts val="0"/>
              </a:spcBef>
              <a:buNone/>
            </a:pPr>
            <a:r>
              <a:rPr b="1" lang="en" sz="3000"/>
              <a:t>Scenario:</a:t>
            </a:r>
          </a:p>
        </p:txBody>
      </p:sp>
      <p:sp>
        <p:nvSpPr>
          <p:cNvPr id="1124" name="Shape 1124"/>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2: </a:t>
            </a:r>
            <a:r>
              <a:rPr b="1" lang="en" sz="1800"/>
              <a:t>Print card for contract, check contract card information</a:t>
            </a: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8" name="Shape 1128"/>
        <p:cNvGrpSpPr/>
        <p:nvPr/>
      </p:nvGrpSpPr>
      <p:grpSpPr>
        <a:xfrm>
          <a:off x="0" y="0"/>
          <a:ext cx="0" cy="0"/>
          <a:chOff x="0" y="0"/>
          <a:chExt cx="0" cy="0"/>
        </a:xfrm>
      </p:grpSpPr>
      <p:sp>
        <p:nvSpPr>
          <p:cNvPr id="1129" name="Shape 1129"/>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Print Card</a:t>
            </a:r>
          </a:p>
        </p:txBody>
      </p:sp>
      <p:sp>
        <p:nvSpPr>
          <p:cNvPr id="1130" name="Shape 1130"/>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2: </a:t>
            </a:r>
            <a:r>
              <a:rPr b="1" lang="en" sz="1800"/>
              <a:t>Print card for contract, check contract card information</a:t>
            </a:r>
          </a:p>
        </p:txBody>
      </p:sp>
      <p:pic>
        <p:nvPicPr>
          <p:cNvPr id="1131" name="Shape 1131"/>
          <p:cNvPicPr preferRelativeResize="0"/>
          <p:nvPr/>
        </p:nvPicPr>
        <p:blipFill>
          <a:blip r:embed="rId3">
            <a:alphaModFix/>
          </a:blip>
          <a:stretch>
            <a:fillRect/>
          </a:stretch>
        </p:blipFill>
        <p:spPr>
          <a:xfrm>
            <a:off x="0" y="2269917"/>
            <a:ext cx="9143999" cy="4485214"/>
          </a:xfrm>
          <a:prstGeom prst="rect">
            <a:avLst/>
          </a:prstGeom>
          <a:noFill/>
          <a:ln>
            <a:noFill/>
          </a:ln>
        </p:spPr>
      </p:pic>
      <p:sp>
        <p:nvSpPr>
          <p:cNvPr id="1132" name="Shape 113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cxnSp>
        <p:nvCxnSpPr>
          <p:cNvPr id="1133" name="Shape 1133"/>
          <p:cNvCxnSpPr/>
          <p:nvPr/>
        </p:nvCxnSpPr>
        <p:spPr>
          <a:xfrm rot="10800000">
            <a:off x="2203072" y="3467425"/>
            <a:ext cx="776100" cy="691499"/>
          </a:xfrm>
          <a:prstGeom prst="straightConnector1">
            <a:avLst/>
          </a:prstGeom>
          <a:noFill/>
          <a:ln cap="flat" cmpd="sng" w="19050">
            <a:solidFill>
              <a:srgbClr val="000000"/>
            </a:solidFill>
            <a:prstDash val="dash"/>
            <a:round/>
            <a:headEnd len="lg" w="lg" type="none"/>
            <a:tailEnd len="lg" w="lg" type="none"/>
          </a:ln>
        </p:spPr>
      </p:cxnSp>
      <p:sp>
        <p:nvSpPr>
          <p:cNvPr id="1134" name="Shape 1134"/>
          <p:cNvSpPr txBox="1"/>
          <p:nvPr/>
        </p:nvSpPr>
        <p:spPr>
          <a:xfrm>
            <a:off x="1206775" y="24598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135" name="Shape 1135"/>
          <p:cNvPicPr preferRelativeResize="0"/>
          <p:nvPr/>
        </p:nvPicPr>
        <p:blipFill>
          <a:blip r:embed="rId4">
            <a:alphaModFix/>
          </a:blip>
          <a:stretch>
            <a:fillRect/>
          </a:stretch>
        </p:blipFill>
        <p:spPr>
          <a:xfrm>
            <a:off x="6867187" y="5921000"/>
            <a:ext cx="1160069" cy="412124"/>
          </a:xfrm>
          <a:prstGeom prst="rect">
            <a:avLst/>
          </a:prstGeom>
          <a:noFill/>
          <a:ln>
            <a:noFill/>
          </a:ln>
        </p:spPr>
      </p:pic>
      <p:pic>
        <p:nvPicPr>
          <p:cNvPr id="1136" name="Shape 1136"/>
          <p:cNvPicPr preferRelativeResize="0"/>
          <p:nvPr/>
        </p:nvPicPr>
        <p:blipFill>
          <a:blip r:embed="rId5">
            <a:alphaModFix/>
          </a:blip>
          <a:stretch>
            <a:fillRect/>
          </a:stretch>
        </p:blipFill>
        <p:spPr>
          <a:xfrm>
            <a:off x="1508750" y="2948209"/>
            <a:ext cx="1160049" cy="412118"/>
          </a:xfrm>
          <a:prstGeom prst="rect">
            <a:avLst/>
          </a:prstGeom>
          <a:noFill/>
          <a:ln>
            <a:noFill/>
          </a:ln>
        </p:spPr>
      </p:pic>
      <p:sp>
        <p:nvSpPr>
          <p:cNvPr id="1137" name="Shape 1137"/>
          <p:cNvSpPr/>
          <p:nvPr/>
        </p:nvSpPr>
        <p:spPr>
          <a:xfrm>
            <a:off x="1853975" y="5045225"/>
            <a:ext cx="3344399" cy="15728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138" name="Shape 1138"/>
          <p:cNvSpPr/>
          <p:nvPr/>
        </p:nvSpPr>
        <p:spPr>
          <a:xfrm>
            <a:off x="3885825" y="3878000"/>
            <a:ext cx="1826099" cy="15728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139" name="Shape 1139"/>
          <p:cNvSpPr/>
          <p:nvPr/>
        </p:nvSpPr>
        <p:spPr>
          <a:xfrm>
            <a:off x="6397550" y="5045225"/>
            <a:ext cx="1826099" cy="15728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140" name="Shape 1140"/>
          <p:cNvSpPr/>
          <p:nvPr/>
        </p:nvSpPr>
        <p:spPr>
          <a:xfrm>
            <a:off x="6428300" y="2188700"/>
            <a:ext cx="2589900" cy="19527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4" name="Shape 1144"/>
        <p:cNvGrpSpPr/>
        <p:nvPr/>
      </p:nvGrpSpPr>
      <p:grpSpPr>
        <a:xfrm>
          <a:off x="0" y="0"/>
          <a:ext cx="0" cy="0"/>
          <a:chOff x="0" y="0"/>
          <a:chExt cx="0" cy="0"/>
        </a:xfrm>
      </p:grpSpPr>
      <p:sp>
        <p:nvSpPr>
          <p:cNvPr id="1145" name="Shape 114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Print Card</a:t>
            </a:r>
          </a:p>
        </p:txBody>
      </p:sp>
      <p:sp>
        <p:nvSpPr>
          <p:cNvPr id="1146" name="Shape 1146"/>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2: </a:t>
            </a:r>
            <a:r>
              <a:rPr b="1" lang="en" sz="1800"/>
              <a:t>Print card for contract, check contract card information</a:t>
            </a:r>
          </a:p>
        </p:txBody>
      </p:sp>
      <p:pic>
        <p:nvPicPr>
          <p:cNvPr id="1147" name="Shape 1147"/>
          <p:cNvPicPr preferRelativeResize="0"/>
          <p:nvPr/>
        </p:nvPicPr>
        <p:blipFill>
          <a:blip r:embed="rId3">
            <a:alphaModFix/>
          </a:blip>
          <a:stretch>
            <a:fillRect/>
          </a:stretch>
        </p:blipFill>
        <p:spPr>
          <a:xfrm>
            <a:off x="0" y="2269917"/>
            <a:ext cx="9143999" cy="4485214"/>
          </a:xfrm>
          <a:prstGeom prst="rect">
            <a:avLst/>
          </a:prstGeom>
          <a:noFill/>
          <a:ln>
            <a:noFill/>
          </a:ln>
        </p:spPr>
      </p:pic>
      <p:sp>
        <p:nvSpPr>
          <p:cNvPr id="1148" name="Shape 1148"/>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149" name="Shape 1149"/>
          <p:cNvCxnSpPr/>
          <p:nvPr/>
        </p:nvCxnSpPr>
        <p:spPr>
          <a:xfrm rot="10800000">
            <a:off x="2203072" y="3467425"/>
            <a:ext cx="776100" cy="691499"/>
          </a:xfrm>
          <a:prstGeom prst="straightConnector1">
            <a:avLst/>
          </a:prstGeom>
          <a:noFill/>
          <a:ln cap="flat" cmpd="sng" w="19050">
            <a:solidFill>
              <a:srgbClr val="000000"/>
            </a:solidFill>
            <a:prstDash val="dash"/>
            <a:round/>
            <a:headEnd len="lg" w="lg" type="none"/>
            <a:tailEnd len="lg" w="lg" type="none"/>
          </a:ln>
        </p:spPr>
      </p:cxnSp>
      <p:sp>
        <p:nvSpPr>
          <p:cNvPr id="1150" name="Shape 1150"/>
          <p:cNvSpPr txBox="1"/>
          <p:nvPr/>
        </p:nvSpPr>
        <p:spPr>
          <a:xfrm>
            <a:off x="1206775" y="24598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151" name="Shape 1151"/>
          <p:cNvPicPr preferRelativeResize="0"/>
          <p:nvPr/>
        </p:nvPicPr>
        <p:blipFill>
          <a:blip r:embed="rId4">
            <a:alphaModFix/>
          </a:blip>
          <a:stretch>
            <a:fillRect/>
          </a:stretch>
        </p:blipFill>
        <p:spPr>
          <a:xfrm>
            <a:off x="6867187" y="5921000"/>
            <a:ext cx="1160069" cy="412124"/>
          </a:xfrm>
          <a:prstGeom prst="rect">
            <a:avLst/>
          </a:prstGeom>
          <a:noFill/>
          <a:ln>
            <a:noFill/>
          </a:ln>
        </p:spPr>
      </p:pic>
      <p:pic>
        <p:nvPicPr>
          <p:cNvPr id="1152" name="Shape 1152"/>
          <p:cNvPicPr preferRelativeResize="0"/>
          <p:nvPr/>
        </p:nvPicPr>
        <p:blipFill>
          <a:blip r:embed="rId5">
            <a:alphaModFix/>
          </a:blip>
          <a:stretch>
            <a:fillRect/>
          </a:stretch>
        </p:blipFill>
        <p:spPr>
          <a:xfrm>
            <a:off x="1508750" y="2948209"/>
            <a:ext cx="1160049" cy="412118"/>
          </a:xfrm>
          <a:prstGeom prst="rect">
            <a:avLst/>
          </a:prstGeom>
          <a:noFill/>
          <a:ln>
            <a:noFill/>
          </a:ln>
        </p:spPr>
      </p:pic>
      <p:sp>
        <p:nvSpPr>
          <p:cNvPr id="1153" name="Shape 1153"/>
          <p:cNvSpPr/>
          <p:nvPr/>
        </p:nvSpPr>
        <p:spPr>
          <a:xfrm>
            <a:off x="6397550" y="5045225"/>
            <a:ext cx="1826099" cy="15728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154" name="Shape 1154"/>
          <p:cNvSpPr/>
          <p:nvPr/>
        </p:nvSpPr>
        <p:spPr>
          <a:xfrm>
            <a:off x="6428300" y="2188700"/>
            <a:ext cx="2589900" cy="19527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155" name="Shape 1155"/>
          <p:cNvSpPr/>
          <p:nvPr/>
        </p:nvSpPr>
        <p:spPr>
          <a:xfrm>
            <a:off x="3885825" y="3878000"/>
            <a:ext cx="1826099" cy="15728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9" name="Shape 1159"/>
        <p:cNvGrpSpPr/>
        <p:nvPr/>
      </p:nvGrpSpPr>
      <p:grpSpPr>
        <a:xfrm>
          <a:off x="0" y="0"/>
          <a:ext cx="0" cy="0"/>
          <a:chOff x="0" y="0"/>
          <a:chExt cx="0" cy="0"/>
        </a:xfrm>
      </p:grpSpPr>
      <p:sp>
        <p:nvSpPr>
          <p:cNvPr id="1160" name="Shape 116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Print Card</a:t>
            </a:r>
          </a:p>
        </p:txBody>
      </p:sp>
      <p:sp>
        <p:nvSpPr>
          <p:cNvPr id="1161" name="Shape 1161"/>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2: </a:t>
            </a:r>
            <a:r>
              <a:rPr b="1" lang="en" sz="1800"/>
              <a:t>Print card for contract, check contract card information</a:t>
            </a:r>
          </a:p>
        </p:txBody>
      </p:sp>
      <p:pic>
        <p:nvPicPr>
          <p:cNvPr id="1162" name="Shape 1162"/>
          <p:cNvPicPr preferRelativeResize="0"/>
          <p:nvPr/>
        </p:nvPicPr>
        <p:blipFill>
          <a:blip r:embed="rId3">
            <a:alphaModFix/>
          </a:blip>
          <a:stretch>
            <a:fillRect/>
          </a:stretch>
        </p:blipFill>
        <p:spPr>
          <a:xfrm>
            <a:off x="0" y="2269917"/>
            <a:ext cx="9143999" cy="4485214"/>
          </a:xfrm>
          <a:prstGeom prst="rect">
            <a:avLst/>
          </a:prstGeom>
          <a:noFill/>
          <a:ln>
            <a:noFill/>
          </a:ln>
        </p:spPr>
      </p:pic>
      <p:sp>
        <p:nvSpPr>
          <p:cNvPr id="1163" name="Shape 1163"/>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164" name="Shape 1164"/>
          <p:cNvCxnSpPr/>
          <p:nvPr/>
        </p:nvCxnSpPr>
        <p:spPr>
          <a:xfrm rot="10800000">
            <a:off x="2203072" y="3467425"/>
            <a:ext cx="776100" cy="691499"/>
          </a:xfrm>
          <a:prstGeom prst="straightConnector1">
            <a:avLst/>
          </a:prstGeom>
          <a:noFill/>
          <a:ln cap="flat" cmpd="sng" w="19050">
            <a:solidFill>
              <a:srgbClr val="000000"/>
            </a:solidFill>
            <a:prstDash val="dash"/>
            <a:round/>
            <a:headEnd len="lg" w="lg" type="none"/>
            <a:tailEnd len="lg" w="lg" type="none"/>
          </a:ln>
        </p:spPr>
      </p:cxnSp>
      <p:sp>
        <p:nvSpPr>
          <p:cNvPr id="1165" name="Shape 1165"/>
          <p:cNvSpPr txBox="1"/>
          <p:nvPr/>
        </p:nvSpPr>
        <p:spPr>
          <a:xfrm>
            <a:off x="1206775" y="24598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166" name="Shape 1166"/>
          <p:cNvPicPr preferRelativeResize="0"/>
          <p:nvPr/>
        </p:nvPicPr>
        <p:blipFill>
          <a:blip r:embed="rId4">
            <a:alphaModFix/>
          </a:blip>
          <a:stretch>
            <a:fillRect/>
          </a:stretch>
        </p:blipFill>
        <p:spPr>
          <a:xfrm>
            <a:off x="6867187" y="5921000"/>
            <a:ext cx="1160069" cy="412124"/>
          </a:xfrm>
          <a:prstGeom prst="rect">
            <a:avLst/>
          </a:prstGeom>
          <a:noFill/>
          <a:ln>
            <a:noFill/>
          </a:ln>
        </p:spPr>
      </p:pic>
      <p:pic>
        <p:nvPicPr>
          <p:cNvPr id="1167" name="Shape 1167"/>
          <p:cNvPicPr preferRelativeResize="0"/>
          <p:nvPr/>
        </p:nvPicPr>
        <p:blipFill>
          <a:blip r:embed="rId5">
            <a:alphaModFix/>
          </a:blip>
          <a:stretch>
            <a:fillRect/>
          </a:stretch>
        </p:blipFill>
        <p:spPr>
          <a:xfrm>
            <a:off x="1508750" y="2948209"/>
            <a:ext cx="1160049" cy="412118"/>
          </a:xfrm>
          <a:prstGeom prst="rect">
            <a:avLst/>
          </a:prstGeom>
          <a:noFill/>
          <a:ln>
            <a:noFill/>
          </a:ln>
        </p:spPr>
      </p:pic>
      <p:sp>
        <p:nvSpPr>
          <p:cNvPr id="1168" name="Shape 1168"/>
          <p:cNvSpPr/>
          <p:nvPr/>
        </p:nvSpPr>
        <p:spPr>
          <a:xfrm>
            <a:off x="6428300" y="2188700"/>
            <a:ext cx="2589900" cy="19527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2" name="Shape 1172"/>
        <p:cNvGrpSpPr/>
        <p:nvPr/>
      </p:nvGrpSpPr>
      <p:grpSpPr>
        <a:xfrm>
          <a:off x="0" y="0"/>
          <a:ext cx="0" cy="0"/>
          <a:chOff x="0" y="0"/>
          <a:chExt cx="0" cy="0"/>
        </a:xfrm>
      </p:grpSpPr>
      <p:sp>
        <p:nvSpPr>
          <p:cNvPr id="1173" name="Shape 117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Print Card</a:t>
            </a:r>
          </a:p>
        </p:txBody>
      </p:sp>
      <p:sp>
        <p:nvSpPr>
          <p:cNvPr id="1174" name="Shape 1174"/>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2: </a:t>
            </a:r>
            <a:r>
              <a:rPr b="1" lang="en" sz="1800"/>
              <a:t>Print card for contract, check contract card information</a:t>
            </a:r>
          </a:p>
        </p:txBody>
      </p:sp>
      <p:pic>
        <p:nvPicPr>
          <p:cNvPr id="1175" name="Shape 1175"/>
          <p:cNvPicPr preferRelativeResize="0"/>
          <p:nvPr/>
        </p:nvPicPr>
        <p:blipFill>
          <a:blip r:embed="rId3">
            <a:alphaModFix/>
          </a:blip>
          <a:stretch>
            <a:fillRect/>
          </a:stretch>
        </p:blipFill>
        <p:spPr>
          <a:xfrm>
            <a:off x="0" y="2269917"/>
            <a:ext cx="9143999" cy="4485214"/>
          </a:xfrm>
          <a:prstGeom prst="rect">
            <a:avLst/>
          </a:prstGeom>
          <a:noFill/>
          <a:ln>
            <a:noFill/>
          </a:ln>
        </p:spPr>
      </p:pic>
      <p:sp>
        <p:nvSpPr>
          <p:cNvPr id="1176" name="Shape 1176"/>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177" name="Shape 1177"/>
          <p:cNvCxnSpPr/>
          <p:nvPr/>
        </p:nvCxnSpPr>
        <p:spPr>
          <a:xfrm rot="10800000">
            <a:off x="2203072" y="3467425"/>
            <a:ext cx="776100" cy="691499"/>
          </a:xfrm>
          <a:prstGeom prst="straightConnector1">
            <a:avLst/>
          </a:prstGeom>
          <a:noFill/>
          <a:ln cap="flat" cmpd="sng" w="19050">
            <a:solidFill>
              <a:srgbClr val="000000"/>
            </a:solidFill>
            <a:prstDash val="dash"/>
            <a:round/>
            <a:headEnd len="lg" w="lg" type="none"/>
            <a:tailEnd len="lg" w="lg" type="none"/>
          </a:ln>
        </p:spPr>
      </p:cxnSp>
      <p:sp>
        <p:nvSpPr>
          <p:cNvPr id="1178" name="Shape 1178"/>
          <p:cNvSpPr txBox="1"/>
          <p:nvPr/>
        </p:nvSpPr>
        <p:spPr>
          <a:xfrm>
            <a:off x="1206775" y="24598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179" name="Shape 1179"/>
          <p:cNvPicPr preferRelativeResize="0"/>
          <p:nvPr/>
        </p:nvPicPr>
        <p:blipFill>
          <a:blip r:embed="rId4">
            <a:alphaModFix/>
          </a:blip>
          <a:stretch>
            <a:fillRect/>
          </a:stretch>
        </p:blipFill>
        <p:spPr>
          <a:xfrm>
            <a:off x="6867187" y="5921000"/>
            <a:ext cx="1160069" cy="412124"/>
          </a:xfrm>
          <a:prstGeom prst="rect">
            <a:avLst/>
          </a:prstGeom>
          <a:noFill/>
          <a:ln>
            <a:noFill/>
          </a:ln>
        </p:spPr>
      </p:pic>
      <p:pic>
        <p:nvPicPr>
          <p:cNvPr id="1180" name="Shape 1180"/>
          <p:cNvPicPr preferRelativeResize="0"/>
          <p:nvPr/>
        </p:nvPicPr>
        <p:blipFill>
          <a:blip r:embed="rId5">
            <a:alphaModFix/>
          </a:blip>
          <a:stretch>
            <a:fillRect/>
          </a:stretch>
        </p:blipFill>
        <p:spPr>
          <a:xfrm>
            <a:off x="1508750" y="2948209"/>
            <a:ext cx="1160049" cy="412118"/>
          </a:xfrm>
          <a:prstGeom prst="rect">
            <a:avLst/>
          </a:prstGeom>
          <a:noFill/>
          <a:ln>
            <a:noFill/>
          </a:ln>
        </p:spPr>
      </p:pic>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4" name="Shape 1184"/>
        <p:cNvGrpSpPr/>
        <p:nvPr/>
      </p:nvGrpSpPr>
      <p:grpSpPr>
        <a:xfrm>
          <a:off x="0" y="0"/>
          <a:ext cx="0" cy="0"/>
          <a:chOff x="0" y="0"/>
          <a:chExt cx="0" cy="0"/>
        </a:xfrm>
      </p:grpSpPr>
      <p:sp>
        <p:nvSpPr>
          <p:cNvPr id="1185" name="Shape 118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Print Card</a:t>
            </a:r>
          </a:p>
        </p:txBody>
      </p:sp>
      <p:pic>
        <p:nvPicPr>
          <p:cNvPr id="1186" name="Shape 1186"/>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187" name="Shape 1187"/>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188" name="Shape 1188"/>
          <p:cNvSpPr/>
          <p:nvPr/>
        </p:nvSpPr>
        <p:spPr>
          <a:xfrm>
            <a:off x="363350" y="2225450"/>
            <a:ext cx="6328200" cy="4374899"/>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189" name="Shape 1189"/>
          <p:cNvSpPr/>
          <p:nvPr/>
        </p:nvSpPr>
        <p:spPr>
          <a:xfrm>
            <a:off x="6691550" y="2301150"/>
            <a:ext cx="1995000" cy="33018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190" name="Shape 1190"/>
          <p:cNvSpPr/>
          <p:nvPr/>
        </p:nvSpPr>
        <p:spPr>
          <a:xfrm>
            <a:off x="6691875" y="5619150"/>
            <a:ext cx="1995000" cy="980999"/>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4" name="Shape 1194"/>
        <p:cNvGrpSpPr/>
        <p:nvPr/>
      </p:nvGrpSpPr>
      <p:grpSpPr>
        <a:xfrm>
          <a:off x="0" y="0"/>
          <a:ext cx="0" cy="0"/>
          <a:chOff x="0" y="0"/>
          <a:chExt cx="0" cy="0"/>
        </a:xfrm>
      </p:grpSpPr>
      <p:sp>
        <p:nvSpPr>
          <p:cNvPr id="1195" name="Shape 1195"/>
          <p:cNvSpPr txBox="1"/>
          <p:nvPr/>
        </p:nvSpPr>
        <p:spPr>
          <a:xfrm>
            <a:off x="0" y="2070900"/>
            <a:ext cx="9144000" cy="2716199"/>
          </a:xfrm>
          <a:prstGeom prst="rect">
            <a:avLst/>
          </a:prstGeom>
          <a:noFill/>
          <a:ln>
            <a:noFill/>
          </a:ln>
        </p:spPr>
        <p:txBody>
          <a:bodyPr anchorCtr="0" anchor="ctr" bIns="91425" lIns="91425" rIns="91425" tIns="91425">
            <a:noAutofit/>
          </a:bodyPr>
          <a:lstStyle/>
          <a:p>
            <a:pPr lvl="0" rtl="0" algn="ctr">
              <a:spcBef>
                <a:spcPts val="0"/>
              </a:spcBef>
              <a:buNone/>
            </a:pPr>
            <a:r>
              <a:rPr b="1" lang="en" sz="4800">
                <a:solidFill>
                  <a:srgbClr val="FFFFFF"/>
                </a:solidFill>
              </a:rPr>
              <a:t>Check Card</a:t>
            </a:r>
          </a:p>
        </p:txBody>
      </p:sp>
      <p:sp>
        <p:nvSpPr>
          <p:cNvPr id="1196" name="Shape 119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0" name="Shape 1200"/>
        <p:cNvGrpSpPr/>
        <p:nvPr/>
      </p:nvGrpSpPr>
      <p:grpSpPr>
        <a:xfrm>
          <a:off x="0" y="0"/>
          <a:ext cx="0" cy="0"/>
          <a:chOff x="0" y="0"/>
          <a:chExt cx="0" cy="0"/>
        </a:xfrm>
      </p:grpSpPr>
      <p:sp>
        <p:nvSpPr>
          <p:cNvPr id="1201" name="Shape 1201"/>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Check Card</a:t>
            </a:r>
          </a:p>
        </p:txBody>
      </p:sp>
      <p:sp>
        <p:nvSpPr>
          <p:cNvPr id="1202" name="Shape 120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pic>
        <p:nvPicPr>
          <p:cNvPr id="1203" name="Shape 1203"/>
          <p:cNvPicPr preferRelativeResize="0"/>
          <p:nvPr/>
        </p:nvPicPr>
        <p:blipFill>
          <a:blip r:embed="rId3">
            <a:alphaModFix/>
          </a:blip>
          <a:stretch>
            <a:fillRect/>
          </a:stretch>
        </p:blipFill>
        <p:spPr>
          <a:xfrm>
            <a:off x="1803522" y="1554825"/>
            <a:ext cx="2736649" cy="5303174"/>
          </a:xfrm>
          <a:prstGeom prst="rect">
            <a:avLst/>
          </a:prstGeom>
          <a:noFill/>
          <a:ln>
            <a:noFill/>
          </a:ln>
        </p:spPr>
      </p:pic>
      <p:pic>
        <p:nvPicPr>
          <p:cNvPr id="1204" name="Shape 1204"/>
          <p:cNvPicPr preferRelativeResize="0"/>
          <p:nvPr/>
        </p:nvPicPr>
        <p:blipFill>
          <a:blip r:embed="rId4">
            <a:alphaModFix/>
          </a:blip>
          <a:stretch>
            <a:fillRect/>
          </a:stretch>
        </p:blipFill>
        <p:spPr>
          <a:xfrm>
            <a:off x="4540162" y="1554825"/>
            <a:ext cx="2800308" cy="5303174"/>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type="title"/>
          </p:nvPr>
        </p:nvSpPr>
        <p:spPr>
          <a:xfrm>
            <a:off x="457200" y="274637"/>
            <a:ext cx="8229600" cy="1143000"/>
          </a:xfrm>
          <a:prstGeom prst="rect">
            <a:avLst/>
          </a:prstGeom>
        </p:spPr>
        <p:txBody>
          <a:bodyPr anchorCtr="0" anchor="b" bIns="91425" lIns="91425" rIns="91425" tIns="91425">
            <a:noAutofit/>
          </a:bodyPr>
          <a:lstStyle/>
          <a:p>
            <a:pPr indent="-228600" lvl="0" marL="457200" rtl="0">
              <a:spcBef>
                <a:spcPts val="0"/>
              </a:spcBef>
              <a:buAutoNum type="arabicPeriod"/>
            </a:pPr>
            <a:r>
              <a:rPr lang="en"/>
              <a:t>Problems</a:t>
            </a:r>
          </a:p>
        </p:txBody>
      </p:sp>
      <p:sp>
        <p:nvSpPr>
          <p:cNvPr id="95" name="Shape 95"/>
          <p:cNvSpPr txBox="1"/>
          <p:nvPr/>
        </p:nvSpPr>
        <p:spPr>
          <a:xfrm>
            <a:off x="1396800" y="5834325"/>
            <a:ext cx="6350400" cy="889200"/>
          </a:xfrm>
          <a:prstGeom prst="rect">
            <a:avLst/>
          </a:prstGeom>
          <a:noFill/>
          <a:ln>
            <a:noFill/>
          </a:ln>
        </p:spPr>
        <p:txBody>
          <a:bodyPr anchorCtr="0" anchor="ctr" bIns="91425" lIns="91425" rIns="91425" tIns="91425">
            <a:noAutofit/>
          </a:bodyPr>
          <a:lstStyle/>
          <a:p>
            <a:pPr lvl="0" rtl="0" algn="ctr">
              <a:spcBef>
                <a:spcPts val="600"/>
              </a:spcBef>
              <a:spcAft>
                <a:spcPts val="600"/>
              </a:spcAft>
              <a:buNone/>
            </a:pPr>
            <a:r>
              <a:rPr lang="en" sz="2000">
                <a:solidFill>
                  <a:schemeClr val="dk1"/>
                </a:solidFill>
              </a:rPr>
              <a:t>Certificate papers can be </a:t>
            </a:r>
            <a:r>
              <a:rPr b="1" lang="en" sz="2000">
                <a:solidFill>
                  <a:schemeClr val="dk1"/>
                </a:solidFill>
              </a:rPr>
              <a:t>easily get damages (wet, burned, teared…) and could be faked</a:t>
            </a:r>
            <a:r>
              <a:rPr lang="en" sz="2000">
                <a:solidFill>
                  <a:schemeClr val="dk1"/>
                </a:solidFill>
              </a:rPr>
              <a:t>.</a:t>
            </a:r>
          </a:p>
        </p:txBody>
      </p:sp>
      <p:sp>
        <p:nvSpPr>
          <p:cNvPr id="96" name="Shape 96"/>
          <p:cNvSpPr/>
          <p:nvPr/>
        </p:nvSpPr>
        <p:spPr>
          <a:xfrm>
            <a:off x="1374750" y="1770775"/>
            <a:ext cx="889200" cy="889200"/>
          </a:xfrm>
          <a:prstGeom prst="ellipse">
            <a:avLst/>
          </a:prstGeom>
          <a:solidFill>
            <a:srgbClr val="EFEFE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sp>
        <p:nvSpPr>
          <p:cNvPr id="97" name="Shape 97"/>
          <p:cNvSpPr/>
          <p:nvPr/>
        </p:nvSpPr>
        <p:spPr>
          <a:xfrm>
            <a:off x="3209837" y="1770775"/>
            <a:ext cx="889200" cy="889200"/>
          </a:xfrm>
          <a:prstGeom prst="ellipse">
            <a:avLst/>
          </a:prstGeom>
          <a:solidFill>
            <a:srgbClr val="EFEFE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2</a:t>
            </a:r>
          </a:p>
        </p:txBody>
      </p:sp>
      <p:sp>
        <p:nvSpPr>
          <p:cNvPr id="98" name="Shape 98"/>
          <p:cNvSpPr/>
          <p:nvPr/>
        </p:nvSpPr>
        <p:spPr>
          <a:xfrm>
            <a:off x="5044937" y="1770775"/>
            <a:ext cx="889200" cy="889200"/>
          </a:xfrm>
          <a:prstGeom prst="ellipse">
            <a:avLst/>
          </a:prstGeom>
          <a:solidFill>
            <a:srgbClr val="EFEFE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3</a:t>
            </a:r>
          </a:p>
        </p:txBody>
      </p:sp>
      <p:sp>
        <p:nvSpPr>
          <p:cNvPr id="99" name="Shape 99"/>
          <p:cNvSpPr/>
          <p:nvPr/>
        </p:nvSpPr>
        <p:spPr>
          <a:xfrm>
            <a:off x="6880037" y="177077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4</a:t>
            </a:r>
          </a:p>
        </p:txBody>
      </p:sp>
      <p:sp>
        <p:nvSpPr>
          <p:cNvPr id="100" name="Shape 100"/>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pic>
        <p:nvPicPr>
          <p:cNvPr id="101" name="Shape 101"/>
          <p:cNvPicPr preferRelativeResize="0"/>
          <p:nvPr/>
        </p:nvPicPr>
        <p:blipFill>
          <a:blip r:embed="rId3">
            <a:alphaModFix/>
          </a:blip>
          <a:stretch>
            <a:fillRect/>
          </a:stretch>
        </p:blipFill>
        <p:spPr>
          <a:xfrm>
            <a:off x="1714500" y="3013100"/>
            <a:ext cx="5715000" cy="2152650"/>
          </a:xfrm>
          <a:prstGeom prst="rect">
            <a:avLst/>
          </a:prstGeom>
          <a:noFill/>
          <a:ln>
            <a:noFill/>
          </a:ln>
        </p:spPr>
      </p:pic>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8" name="Shape 1208"/>
        <p:cNvGrpSpPr/>
        <p:nvPr/>
      </p:nvGrpSpPr>
      <p:grpSpPr>
        <a:xfrm>
          <a:off x="0" y="0"/>
          <a:ext cx="0" cy="0"/>
          <a:chOff x="0" y="0"/>
          <a:chExt cx="0" cy="0"/>
        </a:xfrm>
      </p:grpSpPr>
      <p:sp>
        <p:nvSpPr>
          <p:cNvPr id="1209" name="Shape 1209"/>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Check Card</a:t>
            </a:r>
          </a:p>
        </p:txBody>
      </p:sp>
      <p:sp>
        <p:nvSpPr>
          <p:cNvPr id="1210" name="Shape 1210"/>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211" name="Shape 1211"/>
          <p:cNvSpPr/>
          <p:nvPr/>
        </p:nvSpPr>
        <p:spPr>
          <a:xfrm>
            <a:off x="3478450" y="2588225"/>
            <a:ext cx="4780800" cy="3296999"/>
          </a:xfrm>
          <a:prstGeom prst="roundRect">
            <a:avLst>
              <a:gd fmla="val 16667" name="adj"/>
            </a:avLst>
          </a:prstGeom>
          <a:solidFill>
            <a:srgbClr val="FFE599"/>
          </a:solidFill>
          <a:ln cap="flat" cmpd="sng" w="19050">
            <a:solidFill>
              <a:srgbClr val="BF9000"/>
            </a:solidFill>
            <a:prstDash val="solid"/>
            <a:round/>
            <a:headEnd len="med" w="med" type="none"/>
            <a:tailEnd len="med" w="med" type="none"/>
          </a:ln>
        </p:spPr>
        <p:txBody>
          <a:bodyPr anchorCtr="0" anchor="ctr" bIns="91425" lIns="91425" rIns="91425" tIns="91425">
            <a:noAutofit/>
          </a:bodyPr>
          <a:lstStyle/>
          <a:p>
            <a:pPr rtl="0" algn="ctr">
              <a:spcBef>
                <a:spcPts val="0"/>
              </a:spcBef>
              <a:buNone/>
            </a:pPr>
            <a:r>
              <a:rPr b="1" lang="en" sz="2400"/>
              <a:t>Web Application</a:t>
            </a:r>
          </a:p>
          <a:p>
            <a:pPr rtl="0" algn="ctr">
              <a:spcBef>
                <a:spcPts val="0"/>
              </a:spcBef>
              <a:buNone/>
            </a:pPr>
            <a:r>
              <a:t/>
            </a:r>
            <a:endParaRPr b="1" sz="2400"/>
          </a:p>
          <a:p>
            <a:pPr rtl="0" algn="ctr">
              <a:spcBef>
                <a:spcPts val="0"/>
              </a:spcBef>
              <a:buNone/>
            </a:pPr>
            <a:r>
              <a:t/>
            </a:r>
            <a:endParaRPr b="1" sz="2400"/>
          </a:p>
          <a:p>
            <a:pPr rtl="0" algn="ctr">
              <a:spcBef>
                <a:spcPts val="0"/>
              </a:spcBef>
              <a:buNone/>
            </a:pPr>
            <a:r>
              <a:t/>
            </a:r>
            <a:endParaRPr b="1" sz="2400"/>
          </a:p>
          <a:p>
            <a:pPr rtl="0" algn="ctr">
              <a:spcBef>
                <a:spcPts val="0"/>
              </a:spcBef>
              <a:buNone/>
            </a:pPr>
            <a:r>
              <a:t/>
            </a:r>
            <a:endParaRPr b="1" sz="2400"/>
          </a:p>
          <a:p>
            <a:pPr rtl="0" algn="ctr">
              <a:spcBef>
                <a:spcPts val="0"/>
              </a:spcBef>
              <a:buNone/>
            </a:pPr>
            <a:r>
              <a:t/>
            </a:r>
            <a:endParaRPr b="1" sz="2400"/>
          </a:p>
          <a:p>
            <a:pPr algn="ctr">
              <a:spcBef>
                <a:spcPts val="0"/>
              </a:spcBef>
              <a:buNone/>
            </a:pPr>
            <a:r>
              <a:t/>
            </a:r>
            <a:endParaRPr b="1" sz="2400"/>
          </a:p>
        </p:txBody>
      </p:sp>
      <p:sp>
        <p:nvSpPr>
          <p:cNvPr id="1212" name="Shape 1212"/>
          <p:cNvSpPr/>
          <p:nvPr/>
        </p:nvSpPr>
        <p:spPr>
          <a:xfrm>
            <a:off x="3165225" y="3461975"/>
            <a:ext cx="1978199" cy="1252800"/>
          </a:xfrm>
          <a:prstGeom prst="roundRect">
            <a:avLst>
              <a:gd fmla="val 16667" name="adj"/>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lgn="ctr">
              <a:spcBef>
                <a:spcPts val="0"/>
              </a:spcBef>
              <a:buNone/>
            </a:pPr>
            <a:r>
              <a:rPr b="1" lang="en" sz="1800"/>
              <a:t>Web Service</a:t>
            </a:r>
          </a:p>
        </p:txBody>
      </p:sp>
      <p:cxnSp>
        <p:nvCxnSpPr>
          <p:cNvPr id="1213" name="Shape 1213"/>
          <p:cNvCxnSpPr/>
          <p:nvPr/>
        </p:nvCxnSpPr>
        <p:spPr>
          <a:xfrm>
            <a:off x="1247627" y="3832912"/>
            <a:ext cx="1906500" cy="0"/>
          </a:xfrm>
          <a:prstGeom prst="straightConnector1">
            <a:avLst/>
          </a:prstGeom>
          <a:noFill/>
          <a:ln cap="flat" cmpd="sng" w="38100">
            <a:solidFill>
              <a:schemeClr val="dk2"/>
            </a:solidFill>
            <a:prstDash val="solid"/>
            <a:round/>
            <a:headEnd len="lg" w="lg" type="none"/>
            <a:tailEnd len="lg" w="lg" type="triangle"/>
          </a:ln>
        </p:spPr>
      </p:cxnSp>
      <p:cxnSp>
        <p:nvCxnSpPr>
          <p:cNvPr id="1214" name="Shape 1214"/>
          <p:cNvCxnSpPr/>
          <p:nvPr/>
        </p:nvCxnSpPr>
        <p:spPr>
          <a:xfrm rot="10800000">
            <a:off x="1236525" y="4335700"/>
            <a:ext cx="1928699" cy="0"/>
          </a:xfrm>
          <a:prstGeom prst="straightConnector1">
            <a:avLst/>
          </a:prstGeom>
          <a:noFill/>
          <a:ln cap="flat" cmpd="sng" w="38100">
            <a:solidFill>
              <a:schemeClr val="dk2"/>
            </a:solidFill>
            <a:prstDash val="solid"/>
            <a:round/>
            <a:headEnd len="lg" w="lg" type="none"/>
            <a:tailEnd len="lg" w="lg" type="triangle"/>
          </a:ln>
        </p:spPr>
      </p:cxnSp>
      <p:sp>
        <p:nvSpPr>
          <p:cNvPr id="1215" name="Shape 1215"/>
          <p:cNvSpPr txBox="1"/>
          <p:nvPr/>
        </p:nvSpPr>
        <p:spPr>
          <a:xfrm>
            <a:off x="1648550" y="3330075"/>
            <a:ext cx="1483799" cy="395699"/>
          </a:xfrm>
          <a:prstGeom prst="rect">
            <a:avLst/>
          </a:prstGeom>
          <a:noFill/>
          <a:ln>
            <a:noFill/>
          </a:ln>
        </p:spPr>
        <p:txBody>
          <a:bodyPr anchorCtr="0" anchor="t" bIns="91425" lIns="91425" rIns="91425" tIns="91425">
            <a:noAutofit/>
          </a:bodyPr>
          <a:lstStyle/>
          <a:p>
            <a:pPr>
              <a:spcBef>
                <a:spcPts val="0"/>
              </a:spcBef>
              <a:buNone/>
            </a:pPr>
            <a:r>
              <a:rPr lang="en" sz="1800"/>
              <a:t>Check Card</a:t>
            </a:r>
          </a:p>
        </p:txBody>
      </p:sp>
      <p:sp>
        <p:nvSpPr>
          <p:cNvPr id="1216" name="Shape 1216"/>
          <p:cNvSpPr txBox="1"/>
          <p:nvPr/>
        </p:nvSpPr>
        <p:spPr>
          <a:xfrm>
            <a:off x="1763800" y="4418125"/>
            <a:ext cx="989400" cy="395699"/>
          </a:xfrm>
          <a:prstGeom prst="rect">
            <a:avLst/>
          </a:prstGeom>
          <a:noFill/>
          <a:ln>
            <a:noFill/>
          </a:ln>
        </p:spPr>
        <p:txBody>
          <a:bodyPr anchorCtr="0" anchor="t" bIns="91425" lIns="91425" rIns="91425" tIns="91425">
            <a:noAutofit/>
          </a:bodyPr>
          <a:lstStyle/>
          <a:p>
            <a:pPr lvl="0" rtl="0">
              <a:spcBef>
                <a:spcPts val="0"/>
              </a:spcBef>
              <a:buNone/>
            </a:pPr>
            <a:r>
              <a:rPr lang="en" sz="1800"/>
              <a:t>Result</a:t>
            </a: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0" name="Shape 1220"/>
        <p:cNvGrpSpPr/>
        <p:nvPr/>
      </p:nvGrpSpPr>
      <p:grpSpPr>
        <a:xfrm>
          <a:off x="0" y="0"/>
          <a:ext cx="0" cy="0"/>
          <a:chOff x="0" y="0"/>
          <a:chExt cx="0" cy="0"/>
        </a:xfrm>
      </p:grpSpPr>
      <p:sp>
        <p:nvSpPr>
          <p:cNvPr id="1221" name="Shape 1221"/>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Check card</a:t>
            </a:r>
          </a:p>
        </p:txBody>
      </p:sp>
      <p:grpSp>
        <p:nvGrpSpPr>
          <p:cNvPr id="1222" name="Shape 1222"/>
          <p:cNvGrpSpPr/>
          <p:nvPr/>
        </p:nvGrpSpPr>
        <p:grpSpPr>
          <a:xfrm>
            <a:off x="643985" y="3483170"/>
            <a:ext cx="1238445" cy="1270154"/>
            <a:chOff x="6962635" y="1122320"/>
            <a:chExt cx="1238445" cy="1270154"/>
          </a:xfrm>
        </p:grpSpPr>
        <p:grpSp>
          <p:nvGrpSpPr>
            <p:cNvPr id="1223" name="Shape 1223"/>
            <p:cNvGrpSpPr/>
            <p:nvPr/>
          </p:nvGrpSpPr>
          <p:grpSpPr>
            <a:xfrm rot="-880933">
              <a:off x="7025919" y="1252736"/>
              <a:ext cx="1111877" cy="642612"/>
              <a:chOff x="6437825" y="1680725"/>
              <a:chExt cx="1635599" cy="945300"/>
            </a:xfrm>
          </p:grpSpPr>
          <p:sp>
            <p:nvSpPr>
              <p:cNvPr id="1224" name="Shape 1224"/>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25" name="Shape 1225"/>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226" name="Shape 1226"/>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227" name="Shape 1227"/>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228" name="Shape 1228"/>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229" name="Shape 1229"/>
          <p:cNvGrpSpPr/>
          <p:nvPr/>
        </p:nvGrpSpPr>
        <p:grpSpPr>
          <a:xfrm>
            <a:off x="2787675" y="3235550"/>
            <a:ext cx="1238400" cy="1565500"/>
            <a:chOff x="5877075" y="5113675"/>
            <a:chExt cx="1238400" cy="1565500"/>
          </a:xfrm>
        </p:grpSpPr>
        <p:pic>
          <p:nvPicPr>
            <p:cNvPr id="1230" name="Shape 1230"/>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231" name="Shape 1231"/>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Checker App</a:t>
              </a:r>
            </a:p>
          </p:txBody>
        </p:sp>
      </p:grpSp>
      <p:sp>
        <p:nvSpPr>
          <p:cNvPr id="1232" name="Shape 1232"/>
          <p:cNvSpPr/>
          <p:nvPr/>
        </p:nvSpPr>
        <p:spPr>
          <a:xfrm>
            <a:off x="2216775" y="3653550"/>
            <a:ext cx="5709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33" name="Shape 1233"/>
          <p:cNvSpPr/>
          <p:nvPr/>
        </p:nvSpPr>
        <p:spPr>
          <a:xfrm>
            <a:off x="3987419" y="3599250"/>
            <a:ext cx="704399" cy="402600"/>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34" name="Shape 1234"/>
          <p:cNvSpPr/>
          <p:nvPr/>
        </p:nvSpPr>
        <p:spPr>
          <a:xfrm>
            <a:off x="4985400" y="2740100"/>
            <a:ext cx="108899" cy="27401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35" name="Shape 1235"/>
          <p:cNvSpPr/>
          <p:nvPr/>
        </p:nvSpPr>
        <p:spPr>
          <a:xfrm>
            <a:off x="5357375" y="2802025"/>
            <a:ext cx="402600" cy="402600"/>
          </a:xfrm>
          <a:prstGeom prst="rect">
            <a:avLst/>
          </a:prstGeom>
          <a:solidFill>
            <a:schemeClr val="accent1"/>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36" name="Shape 1236"/>
          <p:cNvSpPr txBox="1"/>
          <p:nvPr/>
        </p:nvSpPr>
        <p:spPr>
          <a:xfrm>
            <a:off x="5961125" y="2771075"/>
            <a:ext cx="2012399" cy="433500"/>
          </a:xfrm>
          <a:prstGeom prst="rect">
            <a:avLst/>
          </a:prstGeom>
          <a:noFill/>
          <a:ln>
            <a:noFill/>
          </a:ln>
        </p:spPr>
        <p:txBody>
          <a:bodyPr anchorCtr="0" anchor="t" bIns="91425" lIns="91425" rIns="91425" tIns="91425">
            <a:noAutofit/>
          </a:bodyPr>
          <a:lstStyle/>
          <a:p>
            <a:pPr>
              <a:spcBef>
                <a:spcPts val="0"/>
              </a:spcBef>
              <a:buNone/>
            </a:pPr>
            <a:r>
              <a:rPr b="1" lang="en" sz="1800"/>
              <a:t>Valid card</a:t>
            </a:r>
          </a:p>
        </p:txBody>
      </p:sp>
      <p:sp>
        <p:nvSpPr>
          <p:cNvPr id="1237" name="Shape 1237"/>
          <p:cNvSpPr/>
          <p:nvPr/>
        </p:nvSpPr>
        <p:spPr>
          <a:xfrm>
            <a:off x="5357375" y="3483150"/>
            <a:ext cx="402600" cy="402600"/>
          </a:xfrm>
          <a:prstGeom prst="rect">
            <a:avLst/>
          </a:prstGeom>
          <a:solidFill>
            <a:srgbClr val="FFD966"/>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38" name="Shape 1238"/>
          <p:cNvSpPr txBox="1"/>
          <p:nvPr/>
        </p:nvSpPr>
        <p:spPr>
          <a:xfrm>
            <a:off x="5961125" y="3452200"/>
            <a:ext cx="2538900" cy="4335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card</a:t>
            </a:r>
          </a:p>
        </p:txBody>
      </p:sp>
      <p:sp>
        <p:nvSpPr>
          <p:cNvPr id="1239" name="Shape 1239"/>
          <p:cNvSpPr/>
          <p:nvPr/>
        </p:nvSpPr>
        <p:spPr>
          <a:xfrm>
            <a:off x="5357375" y="4195225"/>
            <a:ext cx="402600" cy="402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40" name="Shape 1240"/>
          <p:cNvSpPr txBox="1"/>
          <p:nvPr/>
        </p:nvSpPr>
        <p:spPr>
          <a:xfrm>
            <a:off x="5961125" y="4164275"/>
            <a:ext cx="2538900" cy="433500"/>
          </a:xfrm>
          <a:prstGeom prst="rect">
            <a:avLst/>
          </a:prstGeom>
          <a:noFill/>
          <a:ln>
            <a:noFill/>
          </a:ln>
        </p:spPr>
        <p:txBody>
          <a:bodyPr anchorCtr="0" anchor="t" bIns="91425" lIns="91425" rIns="91425" tIns="91425">
            <a:noAutofit/>
          </a:bodyPr>
          <a:lstStyle/>
          <a:p>
            <a:pPr lvl="0" rtl="0">
              <a:spcBef>
                <a:spcPts val="0"/>
              </a:spcBef>
              <a:buNone/>
            </a:pPr>
            <a:r>
              <a:rPr b="1" lang="en" sz="1800"/>
              <a:t>Expired card</a:t>
            </a:r>
          </a:p>
        </p:txBody>
      </p:sp>
      <p:sp>
        <p:nvSpPr>
          <p:cNvPr id="1241" name="Shape 1241"/>
          <p:cNvSpPr/>
          <p:nvPr/>
        </p:nvSpPr>
        <p:spPr>
          <a:xfrm>
            <a:off x="5357375" y="4938250"/>
            <a:ext cx="402600" cy="402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42" name="Shape 1242"/>
          <p:cNvSpPr txBox="1"/>
          <p:nvPr/>
        </p:nvSpPr>
        <p:spPr>
          <a:xfrm>
            <a:off x="5961125" y="4907300"/>
            <a:ext cx="2538900" cy="433500"/>
          </a:xfrm>
          <a:prstGeom prst="rect">
            <a:avLst/>
          </a:prstGeom>
          <a:noFill/>
          <a:ln>
            <a:noFill/>
          </a:ln>
        </p:spPr>
        <p:txBody>
          <a:bodyPr anchorCtr="0" anchor="t" bIns="91425" lIns="91425" rIns="91425" tIns="91425">
            <a:noAutofit/>
          </a:bodyPr>
          <a:lstStyle/>
          <a:p>
            <a:pPr lvl="0" rtl="0">
              <a:spcBef>
                <a:spcPts val="0"/>
              </a:spcBef>
              <a:buNone/>
            </a:pPr>
            <a:r>
              <a:rPr b="1" lang="en" sz="1800"/>
              <a:t>Invalid card</a:t>
            </a:r>
          </a:p>
        </p:txBody>
      </p:sp>
      <p:sp>
        <p:nvSpPr>
          <p:cNvPr id="1243" name="Shape 124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7" name="Shape 1247"/>
        <p:cNvGrpSpPr/>
        <p:nvPr/>
      </p:nvGrpSpPr>
      <p:grpSpPr>
        <a:xfrm>
          <a:off x="0" y="0"/>
          <a:ext cx="0" cy="0"/>
          <a:chOff x="0" y="0"/>
          <a:chExt cx="0" cy="0"/>
        </a:xfrm>
      </p:grpSpPr>
      <p:sp>
        <p:nvSpPr>
          <p:cNvPr id="1248" name="Shape 1248"/>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Check card</a:t>
            </a:r>
          </a:p>
        </p:txBody>
      </p:sp>
      <p:grpSp>
        <p:nvGrpSpPr>
          <p:cNvPr id="1249" name="Shape 1249"/>
          <p:cNvGrpSpPr/>
          <p:nvPr/>
        </p:nvGrpSpPr>
        <p:grpSpPr>
          <a:xfrm>
            <a:off x="210535" y="2771045"/>
            <a:ext cx="1238445" cy="1270154"/>
            <a:chOff x="6962635" y="1122320"/>
            <a:chExt cx="1238445" cy="1270154"/>
          </a:xfrm>
        </p:grpSpPr>
        <p:grpSp>
          <p:nvGrpSpPr>
            <p:cNvPr id="1250" name="Shape 1250"/>
            <p:cNvGrpSpPr/>
            <p:nvPr/>
          </p:nvGrpSpPr>
          <p:grpSpPr>
            <a:xfrm rot="-880933">
              <a:off x="7025919" y="1252736"/>
              <a:ext cx="1111877" cy="642612"/>
              <a:chOff x="6437825" y="1680725"/>
              <a:chExt cx="1635599" cy="945300"/>
            </a:xfrm>
          </p:grpSpPr>
          <p:sp>
            <p:nvSpPr>
              <p:cNvPr id="1251" name="Shape 1251"/>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52" name="Shape 1252"/>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253" name="Shape 1253"/>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254" name="Shape 1254"/>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255" name="Shape 1255"/>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256" name="Shape 1256"/>
          <p:cNvGrpSpPr/>
          <p:nvPr/>
        </p:nvGrpSpPr>
        <p:grpSpPr>
          <a:xfrm>
            <a:off x="2354225" y="2523425"/>
            <a:ext cx="1238400" cy="1565500"/>
            <a:chOff x="5877075" y="5113675"/>
            <a:chExt cx="1238400" cy="1565500"/>
          </a:xfrm>
        </p:grpSpPr>
        <p:pic>
          <p:nvPicPr>
            <p:cNvPr id="1257" name="Shape 1257"/>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258" name="Shape 1258"/>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Checker App</a:t>
              </a:r>
            </a:p>
          </p:txBody>
        </p:sp>
      </p:grpSp>
      <p:sp>
        <p:nvSpPr>
          <p:cNvPr id="1259" name="Shape 1259"/>
          <p:cNvSpPr/>
          <p:nvPr/>
        </p:nvSpPr>
        <p:spPr>
          <a:xfrm>
            <a:off x="1783325" y="2941425"/>
            <a:ext cx="5709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60" name="Shape 1260"/>
          <p:cNvSpPr txBox="1"/>
          <p:nvPr/>
        </p:nvSpPr>
        <p:spPr>
          <a:xfrm>
            <a:off x="1565675" y="2570025"/>
            <a:ext cx="1006199" cy="371400"/>
          </a:xfrm>
          <a:prstGeom prst="rect">
            <a:avLst/>
          </a:prstGeom>
          <a:noFill/>
          <a:ln>
            <a:noFill/>
          </a:ln>
        </p:spPr>
        <p:txBody>
          <a:bodyPr anchorCtr="0" anchor="t" bIns="91425" lIns="91425" rIns="91425" tIns="91425">
            <a:noAutofit/>
          </a:bodyPr>
          <a:lstStyle/>
          <a:p>
            <a:pPr>
              <a:spcBef>
                <a:spcPts val="0"/>
              </a:spcBef>
              <a:buNone/>
            </a:pPr>
            <a:r>
              <a:rPr b="1" lang="en"/>
              <a:t>Read ID</a:t>
            </a:r>
          </a:p>
        </p:txBody>
      </p:sp>
      <p:sp>
        <p:nvSpPr>
          <p:cNvPr id="1261" name="Shape 126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5" name="Shape 1265"/>
        <p:cNvGrpSpPr/>
        <p:nvPr/>
      </p:nvGrpSpPr>
      <p:grpSpPr>
        <a:xfrm>
          <a:off x="0" y="0"/>
          <a:ext cx="0" cy="0"/>
          <a:chOff x="0" y="0"/>
          <a:chExt cx="0" cy="0"/>
        </a:xfrm>
      </p:grpSpPr>
      <p:sp>
        <p:nvSpPr>
          <p:cNvPr id="1266" name="Shape 126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grpSp>
        <p:nvGrpSpPr>
          <p:cNvPr id="1267" name="Shape 1267"/>
          <p:cNvGrpSpPr/>
          <p:nvPr/>
        </p:nvGrpSpPr>
        <p:grpSpPr>
          <a:xfrm>
            <a:off x="210535" y="2771045"/>
            <a:ext cx="1238445" cy="1270154"/>
            <a:chOff x="6962635" y="1122320"/>
            <a:chExt cx="1238445" cy="1270154"/>
          </a:xfrm>
        </p:grpSpPr>
        <p:grpSp>
          <p:nvGrpSpPr>
            <p:cNvPr id="1268" name="Shape 1268"/>
            <p:cNvGrpSpPr/>
            <p:nvPr/>
          </p:nvGrpSpPr>
          <p:grpSpPr>
            <a:xfrm rot="-880933">
              <a:off x="7025919" y="1252736"/>
              <a:ext cx="1111877" cy="642612"/>
              <a:chOff x="6437825" y="1680725"/>
              <a:chExt cx="1635599" cy="945300"/>
            </a:xfrm>
          </p:grpSpPr>
          <p:sp>
            <p:nvSpPr>
              <p:cNvPr id="1269" name="Shape 1269"/>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70" name="Shape 1270"/>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271" name="Shape 1271"/>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272" name="Shape 1272"/>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273" name="Shape 1273"/>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274" name="Shape 1274"/>
          <p:cNvGrpSpPr/>
          <p:nvPr/>
        </p:nvGrpSpPr>
        <p:grpSpPr>
          <a:xfrm>
            <a:off x="2354225" y="2523425"/>
            <a:ext cx="1238400" cy="1565500"/>
            <a:chOff x="5877075" y="5113675"/>
            <a:chExt cx="1238400" cy="1565500"/>
          </a:xfrm>
        </p:grpSpPr>
        <p:pic>
          <p:nvPicPr>
            <p:cNvPr id="1275" name="Shape 1275"/>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276" name="Shape 1276"/>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Checker App</a:t>
              </a:r>
            </a:p>
          </p:txBody>
        </p:sp>
      </p:grpSp>
      <p:sp>
        <p:nvSpPr>
          <p:cNvPr id="1277" name="Shape 1277"/>
          <p:cNvSpPr/>
          <p:nvPr/>
        </p:nvSpPr>
        <p:spPr>
          <a:xfrm>
            <a:off x="1783325" y="2941425"/>
            <a:ext cx="5709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78" name="Shape 1278"/>
          <p:cNvSpPr txBox="1"/>
          <p:nvPr/>
        </p:nvSpPr>
        <p:spPr>
          <a:xfrm>
            <a:off x="1565675" y="2570025"/>
            <a:ext cx="1006199" cy="371400"/>
          </a:xfrm>
          <a:prstGeom prst="rect">
            <a:avLst/>
          </a:prstGeom>
          <a:noFill/>
          <a:ln>
            <a:noFill/>
          </a:ln>
        </p:spPr>
        <p:txBody>
          <a:bodyPr anchorCtr="0" anchor="t" bIns="91425" lIns="91425" rIns="91425" tIns="91425">
            <a:noAutofit/>
          </a:bodyPr>
          <a:lstStyle/>
          <a:p>
            <a:pPr lvl="0" rtl="0">
              <a:spcBef>
                <a:spcPts val="0"/>
              </a:spcBef>
              <a:buNone/>
            </a:pPr>
            <a:r>
              <a:rPr b="1" lang="en"/>
              <a:t>Read ID</a:t>
            </a:r>
          </a:p>
        </p:txBody>
      </p:sp>
      <p:grpSp>
        <p:nvGrpSpPr>
          <p:cNvPr id="1279" name="Shape 1279"/>
          <p:cNvGrpSpPr/>
          <p:nvPr/>
        </p:nvGrpSpPr>
        <p:grpSpPr>
          <a:xfrm>
            <a:off x="3777622" y="1815654"/>
            <a:ext cx="5278965" cy="4592890"/>
            <a:chOff x="5347175" y="1815525"/>
            <a:chExt cx="3445799" cy="1680899"/>
          </a:xfrm>
        </p:grpSpPr>
        <p:sp>
          <p:nvSpPr>
            <p:cNvPr id="1280" name="Shape 1280"/>
            <p:cNvSpPr/>
            <p:nvPr/>
          </p:nvSpPr>
          <p:spPr>
            <a:xfrm>
              <a:off x="5347175" y="1815525"/>
              <a:ext cx="3445799" cy="1680899"/>
            </a:xfrm>
            <a:prstGeom prst="roundRect">
              <a:avLst>
                <a:gd fmla="val 16667" name="adj"/>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281" name="Shape 1281"/>
            <p:cNvSpPr txBox="1"/>
            <p:nvPr/>
          </p:nvSpPr>
          <p:spPr>
            <a:xfrm>
              <a:off x="5981675" y="1926575"/>
              <a:ext cx="2176800" cy="357900"/>
            </a:xfrm>
            <a:prstGeom prst="rect">
              <a:avLst/>
            </a:prstGeom>
            <a:solidFill>
              <a:srgbClr val="D9EAD3"/>
            </a:solidFill>
            <a:ln>
              <a:noFill/>
            </a:ln>
          </p:spPr>
          <p:txBody>
            <a:bodyPr anchorCtr="0" anchor="t" bIns="91425" lIns="91425" rIns="91425" tIns="91425">
              <a:noAutofit/>
            </a:bodyPr>
            <a:lstStyle/>
            <a:p>
              <a:pPr lvl="0" rtl="0" algn="ctr">
                <a:spcBef>
                  <a:spcPts val="0"/>
                </a:spcBef>
                <a:buNone/>
              </a:pPr>
              <a:r>
                <a:rPr b="1" lang="en" sz="1800"/>
                <a:t>Web Service</a:t>
              </a:r>
            </a:p>
          </p:txBody>
        </p:sp>
      </p:grpSp>
      <p:sp>
        <p:nvSpPr>
          <p:cNvPr id="1282" name="Shape 1282"/>
          <p:cNvSpPr/>
          <p:nvPr/>
        </p:nvSpPr>
        <p:spPr>
          <a:xfrm>
            <a:off x="3421250" y="2941425"/>
            <a:ext cx="8670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83" name="Shape 128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7" name="Shape 1287"/>
        <p:cNvGrpSpPr/>
        <p:nvPr/>
      </p:nvGrpSpPr>
      <p:grpSpPr>
        <a:xfrm>
          <a:off x="0" y="0"/>
          <a:ext cx="0" cy="0"/>
          <a:chOff x="0" y="0"/>
          <a:chExt cx="0" cy="0"/>
        </a:xfrm>
      </p:grpSpPr>
      <p:sp>
        <p:nvSpPr>
          <p:cNvPr id="1288" name="Shape 1288"/>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grpSp>
        <p:nvGrpSpPr>
          <p:cNvPr id="1289" name="Shape 1289"/>
          <p:cNvGrpSpPr/>
          <p:nvPr/>
        </p:nvGrpSpPr>
        <p:grpSpPr>
          <a:xfrm>
            <a:off x="210535" y="2771045"/>
            <a:ext cx="1238445" cy="1270154"/>
            <a:chOff x="6962635" y="1122320"/>
            <a:chExt cx="1238445" cy="1270154"/>
          </a:xfrm>
        </p:grpSpPr>
        <p:grpSp>
          <p:nvGrpSpPr>
            <p:cNvPr id="1290" name="Shape 1290"/>
            <p:cNvGrpSpPr/>
            <p:nvPr/>
          </p:nvGrpSpPr>
          <p:grpSpPr>
            <a:xfrm rot="-880933">
              <a:off x="7025919" y="1252736"/>
              <a:ext cx="1111877" cy="642612"/>
              <a:chOff x="6437825" y="1680725"/>
              <a:chExt cx="1635599" cy="945300"/>
            </a:xfrm>
          </p:grpSpPr>
          <p:sp>
            <p:nvSpPr>
              <p:cNvPr id="1291" name="Shape 1291"/>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92" name="Shape 1292"/>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293" name="Shape 1293"/>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294" name="Shape 1294"/>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295" name="Shape 1295"/>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296" name="Shape 1296"/>
          <p:cNvGrpSpPr/>
          <p:nvPr/>
        </p:nvGrpSpPr>
        <p:grpSpPr>
          <a:xfrm>
            <a:off x="2354225" y="2523425"/>
            <a:ext cx="1238400" cy="1565500"/>
            <a:chOff x="5877075" y="5113675"/>
            <a:chExt cx="1238400" cy="1565500"/>
          </a:xfrm>
        </p:grpSpPr>
        <p:pic>
          <p:nvPicPr>
            <p:cNvPr id="1297" name="Shape 1297"/>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298" name="Shape 1298"/>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Checker App</a:t>
              </a:r>
            </a:p>
          </p:txBody>
        </p:sp>
      </p:grpSp>
      <p:sp>
        <p:nvSpPr>
          <p:cNvPr id="1299" name="Shape 1299"/>
          <p:cNvSpPr/>
          <p:nvPr/>
        </p:nvSpPr>
        <p:spPr>
          <a:xfrm>
            <a:off x="1783325" y="2941425"/>
            <a:ext cx="5709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00" name="Shape 1300"/>
          <p:cNvSpPr txBox="1"/>
          <p:nvPr/>
        </p:nvSpPr>
        <p:spPr>
          <a:xfrm>
            <a:off x="1565675" y="2570025"/>
            <a:ext cx="1006199" cy="371400"/>
          </a:xfrm>
          <a:prstGeom prst="rect">
            <a:avLst/>
          </a:prstGeom>
          <a:noFill/>
          <a:ln>
            <a:noFill/>
          </a:ln>
        </p:spPr>
        <p:txBody>
          <a:bodyPr anchorCtr="0" anchor="t" bIns="91425" lIns="91425" rIns="91425" tIns="91425">
            <a:noAutofit/>
          </a:bodyPr>
          <a:lstStyle/>
          <a:p>
            <a:pPr lvl="0" rtl="0">
              <a:spcBef>
                <a:spcPts val="0"/>
              </a:spcBef>
              <a:buNone/>
            </a:pPr>
            <a:r>
              <a:rPr b="1" lang="en"/>
              <a:t>Read ID</a:t>
            </a:r>
          </a:p>
        </p:txBody>
      </p:sp>
      <p:grpSp>
        <p:nvGrpSpPr>
          <p:cNvPr id="1301" name="Shape 1301"/>
          <p:cNvGrpSpPr/>
          <p:nvPr/>
        </p:nvGrpSpPr>
        <p:grpSpPr>
          <a:xfrm>
            <a:off x="3777622" y="1815654"/>
            <a:ext cx="5278965" cy="4592890"/>
            <a:chOff x="5347175" y="1815525"/>
            <a:chExt cx="3445799" cy="1680899"/>
          </a:xfrm>
        </p:grpSpPr>
        <p:sp>
          <p:nvSpPr>
            <p:cNvPr id="1302" name="Shape 1302"/>
            <p:cNvSpPr/>
            <p:nvPr/>
          </p:nvSpPr>
          <p:spPr>
            <a:xfrm>
              <a:off x="5347175" y="1815525"/>
              <a:ext cx="3445799" cy="1680899"/>
            </a:xfrm>
            <a:prstGeom prst="roundRect">
              <a:avLst>
                <a:gd fmla="val 16667" name="adj"/>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303" name="Shape 1303"/>
            <p:cNvSpPr txBox="1"/>
            <p:nvPr/>
          </p:nvSpPr>
          <p:spPr>
            <a:xfrm>
              <a:off x="5981675" y="1926575"/>
              <a:ext cx="2176800" cy="357900"/>
            </a:xfrm>
            <a:prstGeom prst="rect">
              <a:avLst/>
            </a:prstGeom>
            <a:solidFill>
              <a:srgbClr val="D9EAD3"/>
            </a:solidFill>
            <a:ln>
              <a:noFill/>
            </a:ln>
          </p:spPr>
          <p:txBody>
            <a:bodyPr anchorCtr="0" anchor="t" bIns="91425" lIns="91425" rIns="91425" tIns="91425">
              <a:noAutofit/>
            </a:bodyPr>
            <a:lstStyle/>
            <a:p>
              <a:pPr lvl="0" rtl="0" algn="ctr">
                <a:spcBef>
                  <a:spcPts val="0"/>
                </a:spcBef>
                <a:buNone/>
              </a:pPr>
              <a:r>
                <a:rPr b="1" lang="en" sz="1800"/>
                <a:t>Web Service</a:t>
              </a:r>
            </a:p>
          </p:txBody>
        </p:sp>
      </p:grpSp>
      <p:sp>
        <p:nvSpPr>
          <p:cNvPr id="1304" name="Shape 1304"/>
          <p:cNvSpPr/>
          <p:nvPr/>
        </p:nvSpPr>
        <p:spPr>
          <a:xfrm>
            <a:off x="3421250" y="2941425"/>
            <a:ext cx="8670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05" name="Shape 1305"/>
          <p:cNvGrpSpPr/>
          <p:nvPr/>
        </p:nvGrpSpPr>
        <p:grpSpPr>
          <a:xfrm>
            <a:off x="4381200" y="2749862"/>
            <a:ext cx="1814399" cy="677124"/>
            <a:chOff x="4336150" y="2394850"/>
            <a:chExt cx="1814399" cy="677124"/>
          </a:xfrm>
        </p:grpSpPr>
        <p:sp>
          <p:nvSpPr>
            <p:cNvPr id="1306" name="Shape 1306"/>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A1B2C</a:t>
              </a:r>
            </a:p>
          </p:txBody>
        </p:sp>
        <p:sp>
          <p:nvSpPr>
            <p:cNvPr id="1307" name="Shape 1307"/>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1308" name="Shape 1308"/>
          <p:cNvGrpSpPr/>
          <p:nvPr/>
        </p:nvGrpSpPr>
        <p:grpSpPr>
          <a:xfrm>
            <a:off x="5655150" y="3823000"/>
            <a:ext cx="1814399" cy="918925"/>
            <a:chOff x="4336150" y="2394850"/>
            <a:chExt cx="1814399" cy="918925"/>
          </a:xfrm>
        </p:grpSpPr>
        <p:sp>
          <p:nvSpPr>
            <p:cNvPr id="1309" name="Shape 1309"/>
            <p:cNvSpPr/>
            <p:nvPr/>
          </p:nvSpPr>
          <p:spPr>
            <a:xfrm>
              <a:off x="4336150" y="2708975"/>
              <a:ext cx="1814399" cy="6048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ActivatedDate</a:t>
              </a:r>
            </a:p>
            <a:p>
              <a:pPr lvl="0" rtl="0">
                <a:spcBef>
                  <a:spcPts val="0"/>
                </a:spcBef>
                <a:buNone/>
              </a:pPr>
              <a:r>
                <a:rPr lang="en"/>
                <a:t>DeactivatedDate</a:t>
              </a:r>
            </a:p>
          </p:txBody>
        </p:sp>
        <p:sp>
          <p:nvSpPr>
            <p:cNvPr id="1310" name="Shape 1310"/>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CardInstance</a:t>
              </a:r>
            </a:p>
          </p:txBody>
        </p:sp>
      </p:grpSp>
      <p:grpSp>
        <p:nvGrpSpPr>
          <p:cNvPr id="1311" name="Shape 1311"/>
          <p:cNvGrpSpPr/>
          <p:nvPr/>
        </p:nvGrpSpPr>
        <p:grpSpPr>
          <a:xfrm>
            <a:off x="4167212" y="5267575"/>
            <a:ext cx="1814399" cy="677124"/>
            <a:chOff x="4336150" y="2394850"/>
            <a:chExt cx="1814399" cy="677124"/>
          </a:xfrm>
        </p:grpSpPr>
        <p:sp>
          <p:nvSpPr>
            <p:cNvPr id="1312" name="Shape 1312"/>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Nguyễn Văn A</a:t>
              </a:r>
            </a:p>
          </p:txBody>
        </p:sp>
        <p:sp>
          <p:nvSpPr>
            <p:cNvPr id="1313" name="Shape 1313"/>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grpSp>
        <p:nvGrpSpPr>
          <p:cNvPr id="1314" name="Shape 1314"/>
          <p:cNvGrpSpPr/>
          <p:nvPr/>
        </p:nvGrpSpPr>
        <p:grpSpPr>
          <a:xfrm>
            <a:off x="6993487" y="5267575"/>
            <a:ext cx="1814412" cy="903625"/>
            <a:chOff x="4336150" y="2394850"/>
            <a:chExt cx="1814412" cy="903625"/>
          </a:xfrm>
        </p:grpSpPr>
        <p:sp>
          <p:nvSpPr>
            <p:cNvPr id="1315" name="Shape 1315"/>
            <p:cNvSpPr/>
            <p:nvPr/>
          </p:nvSpPr>
          <p:spPr>
            <a:xfrm>
              <a:off x="4336162" y="2708975"/>
              <a:ext cx="1814399" cy="5895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lang="en"/>
                <a:t>HD0123</a:t>
              </a:r>
            </a:p>
            <a:p>
              <a:pPr lvl="0" rtl="0">
                <a:spcBef>
                  <a:spcPts val="0"/>
                </a:spcBef>
                <a:buNone/>
              </a:pPr>
              <a:r>
                <a:rPr lang="en"/>
                <a:t>Ready</a:t>
              </a:r>
            </a:p>
          </p:txBody>
        </p:sp>
        <p:sp>
          <p:nvSpPr>
            <p:cNvPr id="1316" name="Shape 1316"/>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cxnSp>
        <p:nvCxnSpPr>
          <p:cNvPr id="1317" name="Shape 1317"/>
          <p:cNvCxnSpPr>
            <a:stCxn id="1307" idx="3"/>
            <a:endCxn id="1310" idx="0"/>
          </p:cNvCxnSpPr>
          <p:nvPr/>
        </p:nvCxnSpPr>
        <p:spPr>
          <a:xfrm>
            <a:off x="6195599" y="2931362"/>
            <a:ext cx="366899" cy="891600"/>
          </a:xfrm>
          <a:prstGeom prst="bentConnector2">
            <a:avLst/>
          </a:prstGeom>
          <a:noFill/>
          <a:ln cap="flat" cmpd="sng" w="38100">
            <a:solidFill>
              <a:srgbClr val="FF0000"/>
            </a:solidFill>
            <a:prstDash val="solid"/>
            <a:round/>
            <a:headEnd len="lg" w="lg" type="none"/>
            <a:tailEnd len="lg" w="lg" type="none"/>
          </a:ln>
        </p:spPr>
      </p:cxnSp>
      <p:cxnSp>
        <p:nvCxnSpPr>
          <p:cNvPr id="1318" name="Shape 1318"/>
          <p:cNvCxnSpPr>
            <a:stCxn id="1310" idx="1"/>
            <a:endCxn id="1313" idx="0"/>
          </p:cNvCxnSpPr>
          <p:nvPr/>
        </p:nvCxnSpPr>
        <p:spPr>
          <a:xfrm flipH="1">
            <a:off x="5074350" y="4004500"/>
            <a:ext cx="580800" cy="1263000"/>
          </a:xfrm>
          <a:prstGeom prst="bentConnector2">
            <a:avLst/>
          </a:prstGeom>
          <a:noFill/>
          <a:ln cap="flat" cmpd="sng" w="19050">
            <a:solidFill>
              <a:schemeClr val="dk2"/>
            </a:solidFill>
            <a:prstDash val="solid"/>
            <a:round/>
            <a:headEnd len="lg" w="lg" type="none"/>
            <a:tailEnd len="lg" w="lg" type="none"/>
          </a:ln>
        </p:spPr>
      </p:cxnSp>
      <p:cxnSp>
        <p:nvCxnSpPr>
          <p:cNvPr id="1319" name="Shape 1319"/>
          <p:cNvCxnSpPr>
            <a:stCxn id="1310" idx="3"/>
            <a:endCxn id="1316" idx="0"/>
          </p:cNvCxnSpPr>
          <p:nvPr/>
        </p:nvCxnSpPr>
        <p:spPr>
          <a:xfrm>
            <a:off x="7469549" y="4004500"/>
            <a:ext cx="431100" cy="1263000"/>
          </a:xfrm>
          <a:prstGeom prst="bentConnector2">
            <a:avLst/>
          </a:prstGeom>
          <a:noFill/>
          <a:ln cap="flat" cmpd="sng" w="38100">
            <a:solidFill>
              <a:srgbClr val="FF0000"/>
            </a:solidFill>
            <a:prstDash val="solid"/>
            <a:round/>
            <a:headEnd len="lg" w="lg" type="none"/>
            <a:tailEnd len="lg" w="lg" type="none"/>
          </a:ln>
        </p:spPr>
      </p:cxnSp>
      <p:sp>
        <p:nvSpPr>
          <p:cNvPr id="1320" name="Shape 1320"/>
          <p:cNvSpPr/>
          <p:nvPr/>
        </p:nvSpPr>
        <p:spPr>
          <a:xfrm>
            <a:off x="6917750" y="5138378"/>
            <a:ext cx="1965900" cy="11430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21" name="Shape 1321"/>
          <p:cNvSpPr/>
          <p:nvPr/>
        </p:nvSpPr>
        <p:spPr>
          <a:xfrm>
            <a:off x="4305450" y="2642625"/>
            <a:ext cx="1965900" cy="8915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22" name="Shape 1322"/>
          <p:cNvSpPr/>
          <p:nvPr/>
        </p:nvSpPr>
        <p:spPr>
          <a:xfrm>
            <a:off x="5579400" y="3757000"/>
            <a:ext cx="1965900" cy="10782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23" name="Shape 132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cxnSp>
        <p:nvCxnSpPr>
          <p:cNvPr id="1324" name="Shape 1324"/>
          <p:cNvCxnSpPr/>
          <p:nvPr/>
        </p:nvCxnSpPr>
        <p:spPr>
          <a:xfrm>
            <a:off x="6818700" y="2888625"/>
            <a:ext cx="19799" cy="589500"/>
          </a:xfrm>
          <a:prstGeom prst="straightConnector1">
            <a:avLst/>
          </a:prstGeom>
          <a:noFill/>
          <a:ln cap="flat" cmpd="sng" w="38100">
            <a:solidFill>
              <a:schemeClr val="dk2"/>
            </a:solidFill>
            <a:prstDash val="solid"/>
            <a:round/>
            <a:headEnd len="lg" w="lg" type="none"/>
            <a:tailEnd len="lg" w="lg" type="triangle"/>
          </a:ln>
        </p:spPr>
      </p:cxnSp>
      <p:cxnSp>
        <p:nvCxnSpPr>
          <p:cNvPr id="1325" name="Shape 1325"/>
          <p:cNvCxnSpPr/>
          <p:nvPr/>
        </p:nvCxnSpPr>
        <p:spPr>
          <a:xfrm flipH="1">
            <a:off x="8115475" y="4146250"/>
            <a:ext cx="19799" cy="68790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9" name="Shape 1329"/>
        <p:cNvGrpSpPr/>
        <p:nvPr/>
      </p:nvGrpSpPr>
      <p:grpSpPr>
        <a:xfrm>
          <a:off x="0" y="0"/>
          <a:ext cx="0" cy="0"/>
          <a:chOff x="0" y="0"/>
          <a:chExt cx="0" cy="0"/>
        </a:xfrm>
      </p:grpSpPr>
      <p:sp>
        <p:nvSpPr>
          <p:cNvPr id="1330" name="Shape 133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331" name="Shape 1331"/>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332" name="Shape 1332"/>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pSp>
        <p:nvGrpSpPr>
          <p:cNvPr id="1333" name="Shape 1333"/>
          <p:cNvGrpSpPr/>
          <p:nvPr/>
        </p:nvGrpSpPr>
        <p:grpSpPr>
          <a:xfrm>
            <a:off x="62550" y="2573650"/>
            <a:ext cx="9062449" cy="3866574"/>
            <a:chOff x="62550" y="2573650"/>
            <a:chExt cx="9062449" cy="3866574"/>
          </a:xfrm>
        </p:grpSpPr>
        <p:sp>
          <p:nvSpPr>
            <p:cNvPr id="1334" name="Shape 1334"/>
            <p:cNvSpPr/>
            <p:nvPr/>
          </p:nvSpPr>
          <p:spPr>
            <a:xfrm>
              <a:off x="7728500" y="5374025"/>
              <a:ext cx="548699" cy="10352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35" name="Shape 1335"/>
            <p:cNvSpPr/>
            <p:nvPr/>
          </p:nvSpPr>
          <p:spPr>
            <a:xfrm>
              <a:off x="4389575" y="5374050"/>
              <a:ext cx="32252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36" name="Shape 1336"/>
            <p:cNvGrpSpPr/>
            <p:nvPr/>
          </p:nvGrpSpPr>
          <p:grpSpPr>
            <a:xfrm>
              <a:off x="62550" y="2573650"/>
              <a:ext cx="9062449" cy="3866574"/>
              <a:chOff x="62550" y="2573650"/>
              <a:chExt cx="9062449" cy="3866574"/>
            </a:xfrm>
          </p:grpSpPr>
          <p:sp>
            <p:nvSpPr>
              <p:cNvPr id="1337" name="Shape 1337"/>
              <p:cNvSpPr/>
              <p:nvPr/>
            </p:nvSpPr>
            <p:spPr>
              <a:xfrm>
                <a:off x="3512250" y="5915525"/>
                <a:ext cx="4216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38" name="Shape 1338"/>
              <p:cNvGrpSpPr/>
              <p:nvPr/>
            </p:nvGrpSpPr>
            <p:grpSpPr>
              <a:xfrm>
                <a:off x="62550" y="2573650"/>
                <a:ext cx="9062449" cy="3759450"/>
                <a:chOff x="62550" y="2573650"/>
                <a:chExt cx="9062449" cy="3759450"/>
              </a:xfrm>
            </p:grpSpPr>
            <p:sp>
              <p:nvSpPr>
                <p:cNvPr id="1339" name="Shape 1339"/>
                <p:cNvSpPr/>
                <p:nvPr/>
              </p:nvSpPr>
              <p:spPr>
                <a:xfrm>
                  <a:off x="696400" y="2573650"/>
                  <a:ext cx="22860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0" name="Shape 1340"/>
                <p:cNvSpPr/>
                <p:nvPr/>
              </p:nvSpPr>
              <p:spPr>
                <a:xfrm>
                  <a:off x="4295700" y="2573650"/>
                  <a:ext cx="2668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1" name="Shape 1341"/>
                <p:cNvSpPr/>
                <p:nvPr/>
              </p:nvSpPr>
              <p:spPr>
                <a:xfrm>
                  <a:off x="7297025" y="3156050"/>
                  <a:ext cx="847799" cy="15473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2" name="Shape 1342"/>
                <p:cNvSpPr/>
                <p:nvPr/>
              </p:nvSpPr>
              <p:spPr>
                <a:xfrm>
                  <a:off x="8277200" y="2824000"/>
                  <a:ext cx="847799" cy="3509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3" name="Shape 1343"/>
                <p:cNvSpPr/>
                <p:nvPr/>
              </p:nvSpPr>
              <p:spPr>
                <a:xfrm>
                  <a:off x="2555725" y="4244600"/>
                  <a:ext cx="46088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4" name="Shape 1344"/>
                <p:cNvSpPr/>
                <p:nvPr/>
              </p:nvSpPr>
              <p:spPr>
                <a:xfrm>
                  <a:off x="1940600" y="3156050"/>
                  <a:ext cx="5492699" cy="1063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5" name="Shape 1345"/>
                <p:cNvSpPr/>
                <p:nvPr/>
              </p:nvSpPr>
              <p:spPr>
                <a:xfrm>
                  <a:off x="4615650" y="4809325"/>
                  <a:ext cx="2348400"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6" name="Shape 1346"/>
                <p:cNvSpPr/>
                <p:nvPr/>
              </p:nvSpPr>
              <p:spPr>
                <a:xfrm>
                  <a:off x="378475" y="4901775"/>
                  <a:ext cx="2924099" cy="911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7" name="Shape 1347"/>
                <p:cNvSpPr/>
                <p:nvPr/>
              </p:nvSpPr>
              <p:spPr>
                <a:xfrm>
                  <a:off x="1636025" y="5812950"/>
                  <a:ext cx="548699" cy="394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8" name="Shape 1348"/>
                <p:cNvSpPr/>
                <p:nvPr/>
              </p:nvSpPr>
              <p:spPr>
                <a:xfrm>
                  <a:off x="62550" y="3000375"/>
                  <a:ext cx="1163699" cy="19014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grpSp>
      </p:grpSp>
      <p:sp>
        <p:nvSpPr>
          <p:cNvPr id="1349" name="Shape 1349"/>
          <p:cNvSpPr/>
          <p:nvPr/>
        </p:nvSpPr>
        <p:spPr>
          <a:xfrm>
            <a:off x="2940025" y="2114687"/>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50" name="Shape 1350"/>
          <p:cNvSpPr txBox="1"/>
          <p:nvPr/>
        </p:nvSpPr>
        <p:spPr>
          <a:xfrm>
            <a:off x="3350469" y="2093646"/>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4" name="Shape 1354"/>
        <p:cNvGrpSpPr/>
        <p:nvPr/>
      </p:nvGrpSpPr>
      <p:grpSpPr>
        <a:xfrm>
          <a:off x="0" y="0"/>
          <a:ext cx="0" cy="0"/>
          <a:chOff x="0" y="0"/>
          <a:chExt cx="0" cy="0"/>
        </a:xfrm>
      </p:grpSpPr>
      <p:sp>
        <p:nvSpPr>
          <p:cNvPr id="1355" name="Shape 135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356" name="Shape 1356"/>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357" name="Shape 1357"/>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pSp>
        <p:nvGrpSpPr>
          <p:cNvPr id="1358" name="Shape 1358"/>
          <p:cNvGrpSpPr/>
          <p:nvPr/>
        </p:nvGrpSpPr>
        <p:grpSpPr>
          <a:xfrm>
            <a:off x="62550" y="2573650"/>
            <a:ext cx="9062449" cy="3866574"/>
            <a:chOff x="62550" y="2573650"/>
            <a:chExt cx="9062449" cy="3866574"/>
          </a:xfrm>
        </p:grpSpPr>
        <p:sp>
          <p:nvSpPr>
            <p:cNvPr id="1359" name="Shape 1359"/>
            <p:cNvSpPr/>
            <p:nvPr/>
          </p:nvSpPr>
          <p:spPr>
            <a:xfrm>
              <a:off x="7728500" y="5374025"/>
              <a:ext cx="548699" cy="10352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60" name="Shape 1360"/>
            <p:cNvSpPr/>
            <p:nvPr/>
          </p:nvSpPr>
          <p:spPr>
            <a:xfrm>
              <a:off x="4389575" y="5374050"/>
              <a:ext cx="32252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61" name="Shape 1361"/>
            <p:cNvGrpSpPr/>
            <p:nvPr/>
          </p:nvGrpSpPr>
          <p:grpSpPr>
            <a:xfrm>
              <a:off x="62550" y="2573650"/>
              <a:ext cx="9062449" cy="3866574"/>
              <a:chOff x="62550" y="2573650"/>
              <a:chExt cx="9062449" cy="3866574"/>
            </a:xfrm>
          </p:grpSpPr>
          <p:sp>
            <p:nvSpPr>
              <p:cNvPr id="1362" name="Shape 1362"/>
              <p:cNvSpPr/>
              <p:nvPr/>
            </p:nvSpPr>
            <p:spPr>
              <a:xfrm>
                <a:off x="3512250" y="5915525"/>
                <a:ext cx="4216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63" name="Shape 1363"/>
              <p:cNvGrpSpPr/>
              <p:nvPr/>
            </p:nvGrpSpPr>
            <p:grpSpPr>
              <a:xfrm>
                <a:off x="62550" y="2573650"/>
                <a:ext cx="9062449" cy="3759450"/>
                <a:chOff x="62550" y="2573650"/>
                <a:chExt cx="9062449" cy="3759450"/>
              </a:xfrm>
            </p:grpSpPr>
            <p:sp>
              <p:nvSpPr>
                <p:cNvPr id="1364" name="Shape 1364"/>
                <p:cNvSpPr/>
                <p:nvPr/>
              </p:nvSpPr>
              <p:spPr>
                <a:xfrm>
                  <a:off x="696400" y="2573650"/>
                  <a:ext cx="22860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65" name="Shape 1365"/>
                <p:cNvSpPr/>
                <p:nvPr/>
              </p:nvSpPr>
              <p:spPr>
                <a:xfrm>
                  <a:off x="4295700" y="2573650"/>
                  <a:ext cx="2668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66" name="Shape 1366"/>
                <p:cNvSpPr/>
                <p:nvPr/>
              </p:nvSpPr>
              <p:spPr>
                <a:xfrm>
                  <a:off x="7297025" y="3156050"/>
                  <a:ext cx="847799" cy="15473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67" name="Shape 1367"/>
                <p:cNvSpPr/>
                <p:nvPr/>
              </p:nvSpPr>
              <p:spPr>
                <a:xfrm>
                  <a:off x="8277200" y="2824000"/>
                  <a:ext cx="847799" cy="3509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68" name="Shape 1368"/>
                <p:cNvSpPr/>
                <p:nvPr/>
              </p:nvSpPr>
              <p:spPr>
                <a:xfrm>
                  <a:off x="2555725" y="4244600"/>
                  <a:ext cx="46088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69" name="Shape 1369"/>
                <p:cNvSpPr/>
                <p:nvPr/>
              </p:nvSpPr>
              <p:spPr>
                <a:xfrm>
                  <a:off x="1940600" y="3156050"/>
                  <a:ext cx="5492699" cy="1063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70" name="Shape 1370"/>
                <p:cNvSpPr/>
                <p:nvPr/>
              </p:nvSpPr>
              <p:spPr>
                <a:xfrm>
                  <a:off x="4615650" y="4809325"/>
                  <a:ext cx="2348400"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71" name="Shape 1371"/>
                <p:cNvSpPr/>
                <p:nvPr/>
              </p:nvSpPr>
              <p:spPr>
                <a:xfrm>
                  <a:off x="378475" y="4901775"/>
                  <a:ext cx="2924099" cy="911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72" name="Shape 1372"/>
                <p:cNvSpPr/>
                <p:nvPr/>
              </p:nvSpPr>
              <p:spPr>
                <a:xfrm>
                  <a:off x="1636025" y="5812950"/>
                  <a:ext cx="548699" cy="394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73" name="Shape 1373"/>
                <p:cNvSpPr/>
                <p:nvPr/>
              </p:nvSpPr>
              <p:spPr>
                <a:xfrm>
                  <a:off x="62550" y="3000375"/>
                  <a:ext cx="1163699" cy="19014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grpSp>
      </p:grpSp>
      <p:sp>
        <p:nvSpPr>
          <p:cNvPr id="1374" name="Shape 1374"/>
          <p:cNvSpPr/>
          <p:nvPr/>
        </p:nvSpPr>
        <p:spPr>
          <a:xfrm>
            <a:off x="2940025" y="2114687"/>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75" name="Shape 1375"/>
          <p:cNvSpPr txBox="1"/>
          <p:nvPr/>
        </p:nvSpPr>
        <p:spPr>
          <a:xfrm>
            <a:off x="3350469" y="2093646"/>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376" name="Shape 1376"/>
          <p:cNvSpPr txBox="1"/>
          <p:nvPr/>
        </p:nvSpPr>
        <p:spPr>
          <a:xfrm>
            <a:off x="7063743" y="211467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377" name="Shape 1377"/>
          <p:cNvSpPr/>
          <p:nvPr/>
        </p:nvSpPr>
        <p:spPr>
          <a:xfrm>
            <a:off x="6653300" y="213571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1" name="Shape 1381"/>
        <p:cNvGrpSpPr/>
        <p:nvPr/>
      </p:nvGrpSpPr>
      <p:grpSpPr>
        <a:xfrm>
          <a:off x="0" y="0"/>
          <a:ext cx="0" cy="0"/>
          <a:chOff x="0" y="0"/>
          <a:chExt cx="0" cy="0"/>
        </a:xfrm>
      </p:grpSpPr>
      <p:sp>
        <p:nvSpPr>
          <p:cNvPr id="1382" name="Shape 1382"/>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383" name="Shape 1383"/>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384" name="Shape 1384"/>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pSp>
        <p:nvGrpSpPr>
          <p:cNvPr id="1385" name="Shape 1385"/>
          <p:cNvGrpSpPr/>
          <p:nvPr/>
        </p:nvGrpSpPr>
        <p:grpSpPr>
          <a:xfrm>
            <a:off x="62550" y="2573650"/>
            <a:ext cx="9062449" cy="3866574"/>
            <a:chOff x="62550" y="2573650"/>
            <a:chExt cx="9062449" cy="3866574"/>
          </a:xfrm>
        </p:grpSpPr>
        <p:sp>
          <p:nvSpPr>
            <p:cNvPr id="1386" name="Shape 1386"/>
            <p:cNvSpPr/>
            <p:nvPr/>
          </p:nvSpPr>
          <p:spPr>
            <a:xfrm>
              <a:off x="7728500" y="5374025"/>
              <a:ext cx="548699" cy="10352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87" name="Shape 1387"/>
            <p:cNvSpPr/>
            <p:nvPr/>
          </p:nvSpPr>
          <p:spPr>
            <a:xfrm>
              <a:off x="4389575" y="5374050"/>
              <a:ext cx="32252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88" name="Shape 1388"/>
            <p:cNvGrpSpPr/>
            <p:nvPr/>
          </p:nvGrpSpPr>
          <p:grpSpPr>
            <a:xfrm>
              <a:off x="62550" y="2573650"/>
              <a:ext cx="9062449" cy="3866574"/>
              <a:chOff x="62550" y="2573650"/>
              <a:chExt cx="9062449" cy="3866574"/>
            </a:xfrm>
          </p:grpSpPr>
          <p:sp>
            <p:nvSpPr>
              <p:cNvPr id="1389" name="Shape 1389"/>
              <p:cNvSpPr/>
              <p:nvPr/>
            </p:nvSpPr>
            <p:spPr>
              <a:xfrm>
                <a:off x="3512250" y="5915525"/>
                <a:ext cx="4216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90" name="Shape 1390"/>
              <p:cNvGrpSpPr/>
              <p:nvPr/>
            </p:nvGrpSpPr>
            <p:grpSpPr>
              <a:xfrm>
                <a:off x="62550" y="2573650"/>
                <a:ext cx="9062449" cy="3759450"/>
                <a:chOff x="62550" y="2573650"/>
                <a:chExt cx="9062449" cy="3759450"/>
              </a:xfrm>
            </p:grpSpPr>
            <p:sp>
              <p:nvSpPr>
                <p:cNvPr id="1391" name="Shape 1391"/>
                <p:cNvSpPr/>
                <p:nvPr/>
              </p:nvSpPr>
              <p:spPr>
                <a:xfrm>
                  <a:off x="696400" y="2573650"/>
                  <a:ext cx="22860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2" name="Shape 1392"/>
                <p:cNvSpPr/>
                <p:nvPr/>
              </p:nvSpPr>
              <p:spPr>
                <a:xfrm>
                  <a:off x="4295700" y="2573650"/>
                  <a:ext cx="2668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3" name="Shape 1393"/>
                <p:cNvSpPr/>
                <p:nvPr/>
              </p:nvSpPr>
              <p:spPr>
                <a:xfrm>
                  <a:off x="7297025" y="3156050"/>
                  <a:ext cx="847799" cy="15473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4" name="Shape 1394"/>
                <p:cNvSpPr/>
                <p:nvPr/>
              </p:nvSpPr>
              <p:spPr>
                <a:xfrm>
                  <a:off x="8277200" y="2824000"/>
                  <a:ext cx="847799" cy="3509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5" name="Shape 1395"/>
                <p:cNvSpPr/>
                <p:nvPr/>
              </p:nvSpPr>
              <p:spPr>
                <a:xfrm>
                  <a:off x="2555725" y="4244600"/>
                  <a:ext cx="46088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6" name="Shape 1396"/>
                <p:cNvSpPr/>
                <p:nvPr/>
              </p:nvSpPr>
              <p:spPr>
                <a:xfrm>
                  <a:off x="1940600" y="3156050"/>
                  <a:ext cx="5492699" cy="1063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7" name="Shape 1397"/>
                <p:cNvSpPr/>
                <p:nvPr/>
              </p:nvSpPr>
              <p:spPr>
                <a:xfrm>
                  <a:off x="4615650" y="4809325"/>
                  <a:ext cx="2348400"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8" name="Shape 1398"/>
                <p:cNvSpPr/>
                <p:nvPr/>
              </p:nvSpPr>
              <p:spPr>
                <a:xfrm>
                  <a:off x="378475" y="4901775"/>
                  <a:ext cx="2924099" cy="911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9" name="Shape 1399"/>
                <p:cNvSpPr/>
                <p:nvPr/>
              </p:nvSpPr>
              <p:spPr>
                <a:xfrm>
                  <a:off x="1636025" y="5812950"/>
                  <a:ext cx="548699" cy="394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00" name="Shape 1400"/>
                <p:cNvSpPr/>
                <p:nvPr/>
              </p:nvSpPr>
              <p:spPr>
                <a:xfrm>
                  <a:off x="62550" y="3000375"/>
                  <a:ext cx="1163699" cy="19014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grpSp>
      </p:grpSp>
      <p:sp>
        <p:nvSpPr>
          <p:cNvPr id="1401" name="Shape 1401"/>
          <p:cNvSpPr/>
          <p:nvPr/>
        </p:nvSpPr>
        <p:spPr>
          <a:xfrm>
            <a:off x="2940025" y="2114687"/>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02" name="Shape 1402"/>
          <p:cNvSpPr txBox="1"/>
          <p:nvPr/>
        </p:nvSpPr>
        <p:spPr>
          <a:xfrm>
            <a:off x="3350469" y="2093646"/>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03" name="Shape 1403"/>
          <p:cNvSpPr/>
          <p:nvPr/>
        </p:nvSpPr>
        <p:spPr>
          <a:xfrm>
            <a:off x="6653300" y="213571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04" name="Shape 1404"/>
          <p:cNvSpPr txBox="1"/>
          <p:nvPr/>
        </p:nvSpPr>
        <p:spPr>
          <a:xfrm>
            <a:off x="7063743" y="211467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05" name="Shape 1405"/>
          <p:cNvSpPr/>
          <p:nvPr/>
        </p:nvSpPr>
        <p:spPr>
          <a:xfrm>
            <a:off x="936850" y="391966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06" name="Shape 1406"/>
          <p:cNvSpPr txBox="1"/>
          <p:nvPr/>
        </p:nvSpPr>
        <p:spPr>
          <a:xfrm>
            <a:off x="1347293" y="389862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0" name="Shape 1410"/>
        <p:cNvGrpSpPr/>
        <p:nvPr/>
      </p:nvGrpSpPr>
      <p:grpSpPr>
        <a:xfrm>
          <a:off x="0" y="0"/>
          <a:ext cx="0" cy="0"/>
          <a:chOff x="0" y="0"/>
          <a:chExt cx="0" cy="0"/>
        </a:xfrm>
      </p:grpSpPr>
      <p:sp>
        <p:nvSpPr>
          <p:cNvPr id="1411" name="Shape 1411"/>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412" name="Shape 1412"/>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413" name="Shape 1413"/>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pSp>
        <p:nvGrpSpPr>
          <p:cNvPr id="1414" name="Shape 1414"/>
          <p:cNvGrpSpPr/>
          <p:nvPr/>
        </p:nvGrpSpPr>
        <p:grpSpPr>
          <a:xfrm>
            <a:off x="62550" y="2573650"/>
            <a:ext cx="9062449" cy="3866574"/>
            <a:chOff x="62550" y="2573650"/>
            <a:chExt cx="9062449" cy="3866574"/>
          </a:xfrm>
        </p:grpSpPr>
        <p:sp>
          <p:nvSpPr>
            <p:cNvPr id="1415" name="Shape 1415"/>
            <p:cNvSpPr/>
            <p:nvPr/>
          </p:nvSpPr>
          <p:spPr>
            <a:xfrm>
              <a:off x="7728500" y="5374025"/>
              <a:ext cx="548699" cy="10352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16" name="Shape 1416"/>
            <p:cNvSpPr/>
            <p:nvPr/>
          </p:nvSpPr>
          <p:spPr>
            <a:xfrm>
              <a:off x="4389575" y="5374050"/>
              <a:ext cx="32252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417" name="Shape 1417"/>
            <p:cNvGrpSpPr/>
            <p:nvPr/>
          </p:nvGrpSpPr>
          <p:grpSpPr>
            <a:xfrm>
              <a:off x="62550" y="2573650"/>
              <a:ext cx="9062449" cy="3866574"/>
              <a:chOff x="62550" y="2573650"/>
              <a:chExt cx="9062449" cy="3866574"/>
            </a:xfrm>
          </p:grpSpPr>
          <p:sp>
            <p:nvSpPr>
              <p:cNvPr id="1418" name="Shape 1418"/>
              <p:cNvSpPr/>
              <p:nvPr/>
            </p:nvSpPr>
            <p:spPr>
              <a:xfrm>
                <a:off x="3512250" y="5915525"/>
                <a:ext cx="4216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419" name="Shape 1419"/>
              <p:cNvGrpSpPr/>
              <p:nvPr/>
            </p:nvGrpSpPr>
            <p:grpSpPr>
              <a:xfrm>
                <a:off x="62550" y="2573650"/>
                <a:ext cx="9062449" cy="3759450"/>
                <a:chOff x="62550" y="2573650"/>
                <a:chExt cx="9062449" cy="3759450"/>
              </a:xfrm>
            </p:grpSpPr>
            <p:sp>
              <p:nvSpPr>
                <p:cNvPr id="1420" name="Shape 1420"/>
                <p:cNvSpPr/>
                <p:nvPr/>
              </p:nvSpPr>
              <p:spPr>
                <a:xfrm>
                  <a:off x="696400" y="2573650"/>
                  <a:ext cx="22860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1" name="Shape 1421"/>
                <p:cNvSpPr/>
                <p:nvPr/>
              </p:nvSpPr>
              <p:spPr>
                <a:xfrm>
                  <a:off x="4295700" y="2573650"/>
                  <a:ext cx="2668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2" name="Shape 1422"/>
                <p:cNvSpPr/>
                <p:nvPr/>
              </p:nvSpPr>
              <p:spPr>
                <a:xfrm>
                  <a:off x="7297025" y="3156050"/>
                  <a:ext cx="847799" cy="15473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3" name="Shape 1423"/>
                <p:cNvSpPr/>
                <p:nvPr/>
              </p:nvSpPr>
              <p:spPr>
                <a:xfrm>
                  <a:off x="8277200" y="2824000"/>
                  <a:ext cx="847799" cy="3509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4" name="Shape 1424"/>
                <p:cNvSpPr/>
                <p:nvPr/>
              </p:nvSpPr>
              <p:spPr>
                <a:xfrm>
                  <a:off x="2555725" y="4244600"/>
                  <a:ext cx="46088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5" name="Shape 1425"/>
                <p:cNvSpPr/>
                <p:nvPr/>
              </p:nvSpPr>
              <p:spPr>
                <a:xfrm>
                  <a:off x="1940600" y="3156050"/>
                  <a:ext cx="5492699" cy="1063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6" name="Shape 1426"/>
                <p:cNvSpPr/>
                <p:nvPr/>
              </p:nvSpPr>
              <p:spPr>
                <a:xfrm>
                  <a:off x="4615650" y="4809325"/>
                  <a:ext cx="2348400"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7" name="Shape 1427"/>
                <p:cNvSpPr/>
                <p:nvPr/>
              </p:nvSpPr>
              <p:spPr>
                <a:xfrm>
                  <a:off x="378475" y="4901775"/>
                  <a:ext cx="2924099" cy="911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8" name="Shape 1428"/>
                <p:cNvSpPr/>
                <p:nvPr/>
              </p:nvSpPr>
              <p:spPr>
                <a:xfrm>
                  <a:off x="1636025" y="5812950"/>
                  <a:ext cx="548699" cy="394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9" name="Shape 1429"/>
                <p:cNvSpPr/>
                <p:nvPr/>
              </p:nvSpPr>
              <p:spPr>
                <a:xfrm>
                  <a:off x="62550" y="3000375"/>
                  <a:ext cx="1163699" cy="19014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grpSp>
      </p:grpSp>
      <p:sp>
        <p:nvSpPr>
          <p:cNvPr id="1430" name="Shape 1430"/>
          <p:cNvSpPr/>
          <p:nvPr/>
        </p:nvSpPr>
        <p:spPr>
          <a:xfrm>
            <a:off x="2940025" y="2114687"/>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31" name="Shape 1431"/>
          <p:cNvSpPr txBox="1"/>
          <p:nvPr/>
        </p:nvSpPr>
        <p:spPr>
          <a:xfrm>
            <a:off x="3350469" y="2093646"/>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32" name="Shape 1432"/>
          <p:cNvSpPr/>
          <p:nvPr/>
        </p:nvSpPr>
        <p:spPr>
          <a:xfrm>
            <a:off x="6653300" y="213571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33" name="Shape 1433"/>
          <p:cNvSpPr txBox="1"/>
          <p:nvPr/>
        </p:nvSpPr>
        <p:spPr>
          <a:xfrm>
            <a:off x="7063743" y="211467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34" name="Shape 1434"/>
          <p:cNvSpPr/>
          <p:nvPr/>
        </p:nvSpPr>
        <p:spPr>
          <a:xfrm>
            <a:off x="936850" y="391966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35" name="Shape 1435"/>
          <p:cNvSpPr txBox="1"/>
          <p:nvPr/>
        </p:nvSpPr>
        <p:spPr>
          <a:xfrm>
            <a:off x="1347293" y="389862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36" name="Shape 1436"/>
          <p:cNvSpPr/>
          <p:nvPr/>
        </p:nvSpPr>
        <p:spPr>
          <a:xfrm>
            <a:off x="2940025" y="4391175"/>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37" name="Shape 1437"/>
          <p:cNvSpPr txBox="1"/>
          <p:nvPr/>
        </p:nvSpPr>
        <p:spPr>
          <a:xfrm>
            <a:off x="3350469" y="4370133"/>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Expired card</a:t>
            </a: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1" name="Shape 1441"/>
        <p:cNvGrpSpPr/>
        <p:nvPr/>
      </p:nvGrpSpPr>
      <p:grpSpPr>
        <a:xfrm>
          <a:off x="0" y="0"/>
          <a:ext cx="0" cy="0"/>
          <a:chOff x="0" y="0"/>
          <a:chExt cx="0" cy="0"/>
        </a:xfrm>
      </p:grpSpPr>
      <p:sp>
        <p:nvSpPr>
          <p:cNvPr id="1442" name="Shape 1442"/>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443" name="Shape 1443"/>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444" name="Shape 1444"/>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pSp>
        <p:nvGrpSpPr>
          <p:cNvPr id="1445" name="Shape 1445"/>
          <p:cNvGrpSpPr/>
          <p:nvPr/>
        </p:nvGrpSpPr>
        <p:grpSpPr>
          <a:xfrm>
            <a:off x="62550" y="2573650"/>
            <a:ext cx="9062449" cy="3866574"/>
            <a:chOff x="62550" y="2573650"/>
            <a:chExt cx="9062449" cy="3866574"/>
          </a:xfrm>
        </p:grpSpPr>
        <p:sp>
          <p:nvSpPr>
            <p:cNvPr id="1446" name="Shape 1446"/>
            <p:cNvSpPr/>
            <p:nvPr/>
          </p:nvSpPr>
          <p:spPr>
            <a:xfrm>
              <a:off x="7728500" y="5374025"/>
              <a:ext cx="548699" cy="10352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47" name="Shape 1447"/>
            <p:cNvSpPr/>
            <p:nvPr/>
          </p:nvSpPr>
          <p:spPr>
            <a:xfrm>
              <a:off x="4389575" y="5374050"/>
              <a:ext cx="32252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448" name="Shape 1448"/>
            <p:cNvGrpSpPr/>
            <p:nvPr/>
          </p:nvGrpSpPr>
          <p:grpSpPr>
            <a:xfrm>
              <a:off x="62550" y="2573650"/>
              <a:ext cx="9062449" cy="3866574"/>
              <a:chOff x="62550" y="2573650"/>
              <a:chExt cx="9062449" cy="3866574"/>
            </a:xfrm>
          </p:grpSpPr>
          <p:sp>
            <p:nvSpPr>
              <p:cNvPr id="1449" name="Shape 1449"/>
              <p:cNvSpPr/>
              <p:nvPr/>
            </p:nvSpPr>
            <p:spPr>
              <a:xfrm>
                <a:off x="3512250" y="5915525"/>
                <a:ext cx="4216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450" name="Shape 1450"/>
              <p:cNvGrpSpPr/>
              <p:nvPr/>
            </p:nvGrpSpPr>
            <p:grpSpPr>
              <a:xfrm>
                <a:off x="62550" y="2573650"/>
                <a:ext cx="9062449" cy="3759450"/>
                <a:chOff x="62550" y="2573650"/>
                <a:chExt cx="9062449" cy="3759450"/>
              </a:xfrm>
            </p:grpSpPr>
            <p:sp>
              <p:nvSpPr>
                <p:cNvPr id="1451" name="Shape 1451"/>
                <p:cNvSpPr/>
                <p:nvPr/>
              </p:nvSpPr>
              <p:spPr>
                <a:xfrm>
                  <a:off x="696400" y="2573650"/>
                  <a:ext cx="22860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52" name="Shape 1452"/>
                <p:cNvSpPr/>
                <p:nvPr/>
              </p:nvSpPr>
              <p:spPr>
                <a:xfrm>
                  <a:off x="4295700" y="2573650"/>
                  <a:ext cx="2668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53" name="Shape 1453"/>
                <p:cNvSpPr/>
                <p:nvPr/>
              </p:nvSpPr>
              <p:spPr>
                <a:xfrm>
                  <a:off x="7297025" y="3156050"/>
                  <a:ext cx="847799" cy="15473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54" name="Shape 1454"/>
                <p:cNvSpPr/>
                <p:nvPr/>
              </p:nvSpPr>
              <p:spPr>
                <a:xfrm>
                  <a:off x="8277200" y="2824000"/>
                  <a:ext cx="847799" cy="3509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55" name="Shape 1455"/>
                <p:cNvSpPr/>
                <p:nvPr/>
              </p:nvSpPr>
              <p:spPr>
                <a:xfrm>
                  <a:off x="2555725" y="4244600"/>
                  <a:ext cx="46088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56" name="Shape 1456"/>
                <p:cNvSpPr/>
                <p:nvPr/>
              </p:nvSpPr>
              <p:spPr>
                <a:xfrm>
                  <a:off x="1940600" y="3156050"/>
                  <a:ext cx="5492699" cy="1063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57" name="Shape 1457"/>
                <p:cNvSpPr/>
                <p:nvPr/>
              </p:nvSpPr>
              <p:spPr>
                <a:xfrm>
                  <a:off x="4615650" y="4809325"/>
                  <a:ext cx="2348400"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58" name="Shape 1458"/>
                <p:cNvSpPr/>
                <p:nvPr/>
              </p:nvSpPr>
              <p:spPr>
                <a:xfrm>
                  <a:off x="378475" y="4901775"/>
                  <a:ext cx="2924099" cy="911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59" name="Shape 1459"/>
                <p:cNvSpPr/>
                <p:nvPr/>
              </p:nvSpPr>
              <p:spPr>
                <a:xfrm>
                  <a:off x="1636025" y="5812950"/>
                  <a:ext cx="548699" cy="394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60" name="Shape 1460"/>
                <p:cNvSpPr/>
                <p:nvPr/>
              </p:nvSpPr>
              <p:spPr>
                <a:xfrm>
                  <a:off x="62550" y="3000375"/>
                  <a:ext cx="1163699" cy="19014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grpSp>
      </p:grpSp>
      <p:sp>
        <p:nvSpPr>
          <p:cNvPr id="1461" name="Shape 1461"/>
          <p:cNvSpPr/>
          <p:nvPr/>
        </p:nvSpPr>
        <p:spPr>
          <a:xfrm>
            <a:off x="2940025" y="2114687"/>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62" name="Shape 1462"/>
          <p:cNvSpPr txBox="1"/>
          <p:nvPr/>
        </p:nvSpPr>
        <p:spPr>
          <a:xfrm>
            <a:off x="3350469" y="2093646"/>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63" name="Shape 1463"/>
          <p:cNvSpPr/>
          <p:nvPr/>
        </p:nvSpPr>
        <p:spPr>
          <a:xfrm>
            <a:off x="6653300" y="213571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64" name="Shape 1464"/>
          <p:cNvSpPr txBox="1"/>
          <p:nvPr/>
        </p:nvSpPr>
        <p:spPr>
          <a:xfrm>
            <a:off x="7063743" y="211467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65" name="Shape 1465"/>
          <p:cNvSpPr/>
          <p:nvPr/>
        </p:nvSpPr>
        <p:spPr>
          <a:xfrm>
            <a:off x="936850" y="391966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66" name="Shape 1466"/>
          <p:cNvSpPr txBox="1"/>
          <p:nvPr/>
        </p:nvSpPr>
        <p:spPr>
          <a:xfrm>
            <a:off x="1347293" y="389862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67" name="Shape 1467"/>
          <p:cNvSpPr/>
          <p:nvPr/>
        </p:nvSpPr>
        <p:spPr>
          <a:xfrm>
            <a:off x="6779150" y="4380655"/>
            <a:ext cx="273600" cy="273600"/>
          </a:xfrm>
          <a:prstGeom prst="rect">
            <a:avLst/>
          </a:prstGeom>
          <a:solidFill>
            <a:schemeClr val="accent1"/>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68" name="Shape 1468"/>
          <p:cNvSpPr txBox="1"/>
          <p:nvPr/>
        </p:nvSpPr>
        <p:spPr>
          <a:xfrm>
            <a:off x="7189402" y="4359625"/>
            <a:ext cx="1367399" cy="294600"/>
          </a:xfrm>
          <a:prstGeom prst="rect">
            <a:avLst/>
          </a:prstGeom>
          <a:noFill/>
          <a:ln>
            <a:noFill/>
          </a:ln>
        </p:spPr>
        <p:txBody>
          <a:bodyPr anchorCtr="0" anchor="ctr" bIns="91425" lIns="91425" rIns="91425" tIns="91425">
            <a:noAutofit/>
          </a:bodyPr>
          <a:lstStyle/>
          <a:p>
            <a:pPr lvl="0" rtl="0">
              <a:spcBef>
                <a:spcPts val="0"/>
              </a:spcBef>
              <a:buNone/>
            </a:pPr>
            <a:r>
              <a:rPr b="1" lang="en" sz="1800"/>
              <a:t>Valid card</a:t>
            </a:r>
          </a:p>
        </p:txBody>
      </p:sp>
      <p:sp>
        <p:nvSpPr>
          <p:cNvPr id="1469" name="Shape 1469"/>
          <p:cNvSpPr/>
          <p:nvPr/>
        </p:nvSpPr>
        <p:spPr>
          <a:xfrm>
            <a:off x="2940025" y="4391175"/>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70" name="Shape 1470"/>
          <p:cNvSpPr txBox="1"/>
          <p:nvPr/>
        </p:nvSpPr>
        <p:spPr>
          <a:xfrm>
            <a:off x="3350469" y="4370133"/>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Expired card</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nvSpPr>
        <p:spPr>
          <a:xfrm>
            <a:off x="0" y="2070900"/>
            <a:ext cx="9144000" cy="2716199"/>
          </a:xfrm>
          <a:prstGeom prst="rect">
            <a:avLst/>
          </a:prstGeom>
          <a:noFill/>
          <a:ln>
            <a:noFill/>
          </a:ln>
        </p:spPr>
        <p:txBody>
          <a:bodyPr anchorCtr="0" anchor="ctr" bIns="91425" lIns="91425" rIns="91425" tIns="91425">
            <a:noAutofit/>
          </a:bodyPr>
          <a:lstStyle/>
          <a:p>
            <a:pPr lvl="0" rtl="0" algn="ctr">
              <a:spcBef>
                <a:spcPts val="0"/>
              </a:spcBef>
              <a:buClr>
                <a:schemeClr val="dk1"/>
              </a:buClr>
              <a:buSzPct val="25000"/>
              <a:buFont typeface="Arial"/>
              <a:buNone/>
            </a:pPr>
            <a:r>
              <a:rPr b="1" lang="en" sz="4800">
                <a:solidFill>
                  <a:srgbClr val="FFFFFF"/>
                </a:solidFill>
              </a:rPr>
              <a:t>Solution</a:t>
            </a:r>
          </a:p>
        </p:txBody>
      </p:sp>
      <p:sp>
        <p:nvSpPr>
          <p:cNvPr id="107" name="Shape 107"/>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4" name="Shape 1474"/>
        <p:cNvGrpSpPr/>
        <p:nvPr/>
      </p:nvGrpSpPr>
      <p:grpSpPr>
        <a:xfrm>
          <a:off x="0" y="0"/>
          <a:ext cx="0" cy="0"/>
          <a:chOff x="0" y="0"/>
          <a:chExt cx="0" cy="0"/>
        </a:xfrm>
      </p:grpSpPr>
      <p:sp>
        <p:nvSpPr>
          <p:cNvPr id="1475" name="Shape 147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476" name="Shape 1476"/>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477" name="Shape 1477"/>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pSp>
        <p:nvGrpSpPr>
          <p:cNvPr id="1478" name="Shape 1478"/>
          <p:cNvGrpSpPr/>
          <p:nvPr/>
        </p:nvGrpSpPr>
        <p:grpSpPr>
          <a:xfrm>
            <a:off x="62550" y="2573650"/>
            <a:ext cx="9062449" cy="3866574"/>
            <a:chOff x="62550" y="2573650"/>
            <a:chExt cx="9062449" cy="3866574"/>
          </a:xfrm>
        </p:grpSpPr>
        <p:sp>
          <p:nvSpPr>
            <p:cNvPr id="1479" name="Shape 1479"/>
            <p:cNvSpPr/>
            <p:nvPr/>
          </p:nvSpPr>
          <p:spPr>
            <a:xfrm>
              <a:off x="7728500" y="5374025"/>
              <a:ext cx="548699" cy="10352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80" name="Shape 1480"/>
            <p:cNvSpPr/>
            <p:nvPr/>
          </p:nvSpPr>
          <p:spPr>
            <a:xfrm>
              <a:off x="4389575" y="5374050"/>
              <a:ext cx="32252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481" name="Shape 1481"/>
            <p:cNvGrpSpPr/>
            <p:nvPr/>
          </p:nvGrpSpPr>
          <p:grpSpPr>
            <a:xfrm>
              <a:off x="62550" y="2573650"/>
              <a:ext cx="9062449" cy="3866574"/>
              <a:chOff x="62550" y="2573650"/>
              <a:chExt cx="9062449" cy="3866574"/>
            </a:xfrm>
          </p:grpSpPr>
          <p:sp>
            <p:nvSpPr>
              <p:cNvPr id="1482" name="Shape 1482"/>
              <p:cNvSpPr/>
              <p:nvPr/>
            </p:nvSpPr>
            <p:spPr>
              <a:xfrm>
                <a:off x="3512250" y="5915525"/>
                <a:ext cx="4216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483" name="Shape 1483"/>
              <p:cNvGrpSpPr/>
              <p:nvPr/>
            </p:nvGrpSpPr>
            <p:grpSpPr>
              <a:xfrm>
                <a:off x="62550" y="2573650"/>
                <a:ext cx="9062449" cy="3759450"/>
                <a:chOff x="62550" y="2573650"/>
                <a:chExt cx="9062449" cy="3759450"/>
              </a:xfrm>
            </p:grpSpPr>
            <p:sp>
              <p:nvSpPr>
                <p:cNvPr id="1484" name="Shape 1484"/>
                <p:cNvSpPr/>
                <p:nvPr/>
              </p:nvSpPr>
              <p:spPr>
                <a:xfrm>
                  <a:off x="696400" y="2573650"/>
                  <a:ext cx="22860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85" name="Shape 1485"/>
                <p:cNvSpPr/>
                <p:nvPr/>
              </p:nvSpPr>
              <p:spPr>
                <a:xfrm>
                  <a:off x="4295700" y="2573650"/>
                  <a:ext cx="2668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86" name="Shape 1486"/>
                <p:cNvSpPr/>
                <p:nvPr/>
              </p:nvSpPr>
              <p:spPr>
                <a:xfrm>
                  <a:off x="7297025" y="3156050"/>
                  <a:ext cx="847799" cy="15473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87" name="Shape 1487"/>
                <p:cNvSpPr/>
                <p:nvPr/>
              </p:nvSpPr>
              <p:spPr>
                <a:xfrm>
                  <a:off x="8277200" y="2824000"/>
                  <a:ext cx="847799" cy="3509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88" name="Shape 1488"/>
                <p:cNvSpPr/>
                <p:nvPr/>
              </p:nvSpPr>
              <p:spPr>
                <a:xfrm>
                  <a:off x="2555725" y="4244600"/>
                  <a:ext cx="46088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89" name="Shape 1489"/>
                <p:cNvSpPr/>
                <p:nvPr/>
              </p:nvSpPr>
              <p:spPr>
                <a:xfrm>
                  <a:off x="1940600" y="3156050"/>
                  <a:ext cx="5492699" cy="1063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0" name="Shape 1490"/>
                <p:cNvSpPr/>
                <p:nvPr/>
              </p:nvSpPr>
              <p:spPr>
                <a:xfrm>
                  <a:off x="4615650" y="4809325"/>
                  <a:ext cx="2348400"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1" name="Shape 1491"/>
                <p:cNvSpPr/>
                <p:nvPr/>
              </p:nvSpPr>
              <p:spPr>
                <a:xfrm>
                  <a:off x="378475" y="4901775"/>
                  <a:ext cx="2924099" cy="911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2" name="Shape 1492"/>
                <p:cNvSpPr/>
                <p:nvPr/>
              </p:nvSpPr>
              <p:spPr>
                <a:xfrm>
                  <a:off x="1636025" y="5812950"/>
                  <a:ext cx="548699" cy="394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3" name="Shape 1493"/>
                <p:cNvSpPr/>
                <p:nvPr/>
              </p:nvSpPr>
              <p:spPr>
                <a:xfrm>
                  <a:off x="62550" y="3000375"/>
                  <a:ext cx="1163699" cy="19014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grpSp>
      </p:grpSp>
      <p:sp>
        <p:nvSpPr>
          <p:cNvPr id="1494" name="Shape 1494"/>
          <p:cNvSpPr/>
          <p:nvPr/>
        </p:nvSpPr>
        <p:spPr>
          <a:xfrm>
            <a:off x="2940025" y="2114687"/>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5" name="Shape 1495"/>
          <p:cNvSpPr txBox="1"/>
          <p:nvPr/>
        </p:nvSpPr>
        <p:spPr>
          <a:xfrm>
            <a:off x="3350469" y="2093646"/>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96" name="Shape 1496"/>
          <p:cNvSpPr/>
          <p:nvPr/>
        </p:nvSpPr>
        <p:spPr>
          <a:xfrm>
            <a:off x="6653300" y="213571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7" name="Shape 1497"/>
          <p:cNvSpPr txBox="1"/>
          <p:nvPr/>
        </p:nvSpPr>
        <p:spPr>
          <a:xfrm>
            <a:off x="7063743" y="211467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98" name="Shape 1498"/>
          <p:cNvSpPr/>
          <p:nvPr/>
        </p:nvSpPr>
        <p:spPr>
          <a:xfrm>
            <a:off x="936850" y="391966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9" name="Shape 1499"/>
          <p:cNvSpPr txBox="1"/>
          <p:nvPr/>
        </p:nvSpPr>
        <p:spPr>
          <a:xfrm>
            <a:off x="1347293" y="389862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500" name="Shape 1500"/>
          <p:cNvSpPr/>
          <p:nvPr/>
        </p:nvSpPr>
        <p:spPr>
          <a:xfrm>
            <a:off x="6779150" y="4380655"/>
            <a:ext cx="273600" cy="273600"/>
          </a:xfrm>
          <a:prstGeom prst="rect">
            <a:avLst/>
          </a:prstGeom>
          <a:solidFill>
            <a:schemeClr val="accent1"/>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01" name="Shape 1501"/>
          <p:cNvSpPr txBox="1"/>
          <p:nvPr/>
        </p:nvSpPr>
        <p:spPr>
          <a:xfrm>
            <a:off x="7189402" y="4359625"/>
            <a:ext cx="1367399" cy="294600"/>
          </a:xfrm>
          <a:prstGeom prst="rect">
            <a:avLst/>
          </a:prstGeom>
          <a:noFill/>
          <a:ln>
            <a:noFill/>
          </a:ln>
        </p:spPr>
        <p:txBody>
          <a:bodyPr anchorCtr="0" anchor="ctr" bIns="91425" lIns="91425" rIns="91425" tIns="91425">
            <a:noAutofit/>
          </a:bodyPr>
          <a:lstStyle/>
          <a:p>
            <a:pPr lvl="0" rtl="0">
              <a:spcBef>
                <a:spcPts val="0"/>
              </a:spcBef>
              <a:buNone/>
            </a:pPr>
            <a:r>
              <a:rPr b="1" lang="en" sz="1800"/>
              <a:t>Valid card</a:t>
            </a:r>
          </a:p>
        </p:txBody>
      </p:sp>
      <p:sp>
        <p:nvSpPr>
          <p:cNvPr id="1502" name="Shape 1502"/>
          <p:cNvSpPr/>
          <p:nvPr/>
        </p:nvSpPr>
        <p:spPr>
          <a:xfrm>
            <a:off x="2084800" y="5522180"/>
            <a:ext cx="273600" cy="273600"/>
          </a:xfrm>
          <a:prstGeom prst="rect">
            <a:avLst/>
          </a:prstGeom>
          <a:solidFill>
            <a:schemeClr val="accent1"/>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03" name="Shape 1503"/>
          <p:cNvSpPr txBox="1"/>
          <p:nvPr/>
        </p:nvSpPr>
        <p:spPr>
          <a:xfrm>
            <a:off x="2495051" y="5501150"/>
            <a:ext cx="1367399" cy="294600"/>
          </a:xfrm>
          <a:prstGeom prst="rect">
            <a:avLst/>
          </a:prstGeom>
          <a:noFill/>
          <a:ln>
            <a:noFill/>
          </a:ln>
        </p:spPr>
        <p:txBody>
          <a:bodyPr anchorCtr="0" anchor="ctr" bIns="91425" lIns="91425" rIns="91425" tIns="91425">
            <a:noAutofit/>
          </a:bodyPr>
          <a:lstStyle/>
          <a:p>
            <a:pPr lvl="0" rtl="0">
              <a:spcBef>
                <a:spcPts val="0"/>
              </a:spcBef>
              <a:buNone/>
            </a:pPr>
            <a:r>
              <a:rPr b="1" lang="en" sz="1800"/>
              <a:t>Valid card</a:t>
            </a:r>
          </a:p>
        </p:txBody>
      </p:sp>
      <p:sp>
        <p:nvSpPr>
          <p:cNvPr id="1504" name="Shape 1504"/>
          <p:cNvSpPr/>
          <p:nvPr/>
        </p:nvSpPr>
        <p:spPr>
          <a:xfrm>
            <a:off x="2940025" y="4391175"/>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05" name="Shape 1505"/>
          <p:cNvSpPr txBox="1"/>
          <p:nvPr/>
        </p:nvSpPr>
        <p:spPr>
          <a:xfrm>
            <a:off x="3350469" y="4370133"/>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Expired card</a:t>
            </a:r>
          </a:p>
        </p:txBody>
      </p:sp>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9" name="Shape 1509"/>
        <p:cNvGrpSpPr/>
        <p:nvPr/>
      </p:nvGrpSpPr>
      <p:grpSpPr>
        <a:xfrm>
          <a:off x="0" y="0"/>
          <a:ext cx="0" cy="0"/>
          <a:chOff x="0" y="0"/>
          <a:chExt cx="0" cy="0"/>
        </a:xfrm>
      </p:grpSpPr>
      <p:sp>
        <p:nvSpPr>
          <p:cNvPr id="1510" name="Shape 151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grpSp>
        <p:nvGrpSpPr>
          <p:cNvPr id="1511" name="Shape 1511"/>
          <p:cNvGrpSpPr/>
          <p:nvPr/>
        </p:nvGrpSpPr>
        <p:grpSpPr>
          <a:xfrm>
            <a:off x="3302550" y="1797737"/>
            <a:ext cx="2538900" cy="922500"/>
            <a:chOff x="2663725" y="1977950"/>
            <a:chExt cx="2538900" cy="922500"/>
          </a:xfrm>
        </p:grpSpPr>
        <p:sp>
          <p:nvSpPr>
            <p:cNvPr id="1512" name="Shape 1512"/>
            <p:cNvSpPr/>
            <p:nvPr/>
          </p:nvSpPr>
          <p:spPr>
            <a:xfrm>
              <a:off x="2663725" y="1977950"/>
              <a:ext cx="2538900" cy="9225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13" name="Shape 1513"/>
            <p:cNvSpPr/>
            <p:nvPr/>
          </p:nvSpPr>
          <p:spPr>
            <a:xfrm>
              <a:off x="2965600" y="2253375"/>
              <a:ext cx="402600" cy="402600"/>
            </a:xfrm>
            <a:prstGeom prst="rect">
              <a:avLst/>
            </a:prstGeom>
            <a:solidFill>
              <a:schemeClr val="accent1"/>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14" name="Shape 1514"/>
            <p:cNvSpPr txBox="1"/>
            <p:nvPr/>
          </p:nvSpPr>
          <p:spPr>
            <a:xfrm>
              <a:off x="3569350" y="2222425"/>
              <a:ext cx="1370099" cy="433500"/>
            </a:xfrm>
            <a:prstGeom prst="rect">
              <a:avLst/>
            </a:prstGeom>
            <a:noFill/>
            <a:ln>
              <a:noFill/>
            </a:ln>
          </p:spPr>
          <p:txBody>
            <a:bodyPr anchorCtr="0" anchor="t" bIns="91425" lIns="91425" rIns="91425" tIns="91425">
              <a:noAutofit/>
            </a:bodyPr>
            <a:lstStyle/>
            <a:p>
              <a:pPr lvl="0" rtl="0">
                <a:spcBef>
                  <a:spcPts val="0"/>
                </a:spcBef>
                <a:buNone/>
              </a:pPr>
              <a:r>
                <a:rPr b="1" lang="en" sz="1800"/>
                <a:t>Valid card</a:t>
              </a:r>
            </a:p>
          </p:txBody>
        </p:sp>
      </p:grpSp>
      <p:grpSp>
        <p:nvGrpSpPr>
          <p:cNvPr id="1515" name="Shape 1515"/>
          <p:cNvGrpSpPr/>
          <p:nvPr/>
        </p:nvGrpSpPr>
        <p:grpSpPr>
          <a:xfrm>
            <a:off x="2938500" y="5618475"/>
            <a:ext cx="3266999" cy="922500"/>
            <a:chOff x="2167775" y="5420650"/>
            <a:chExt cx="3266999" cy="922500"/>
          </a:xfrm>
        </p:grpSpPr>
        <p:sp>
          <p:nvSpPr>
            <p:cNvPr id="1516" name="Shape 1516"/>
            <p:cNvSpPr/>
            <p:nvPr/>
          </p:nvSpPr>
          <p:spPr>
            <a:xfrm>
              <a:off x="2167775" y="5420650"/>
              <a:ext cx="3266999" cy="9225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17" name="Shape 1517"/>
            <p:cNvSpPr/>
            <p:nvPr/>
          </p:nvSpPr>
          <p:spPr>
            <a:xfrm>
              <a:off x="2361850" y="5680587"/>
              <a:ext cx="402600" cy="402600"/>
            </a:xfrm>
            <a:prstGeom prst="rect">
              <a:avLst/>
            </a:prstGeom>
            <a:solidFill>
              <a:srgbClr val="FFD966"/>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18" name="Shape 1518"/>
            <p:cNvSpPr txBox="1"/>
            <p:nvPr/>
          </p:nvSpPr>
          <p:spPr>
            <a:xfrm>
              <a:off x="2965600" y="5649650"/>
              <a:ext cx="2309700" cy="4335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card</a:t>
              </a:r>
            </a:p>
          </p:txBody>
        </p:sp>
      </p:grpSp>
      <p:grpSp>
        <p:nvGrpSpPr>
          <p:cNvPr id="1519" name="Shape 1519"/>
          <p:cNvGrpSpPr/>
          <p:nvPr/>
        </p:nvGrpSpPr>
        <p:grpSpPr>
          <a:xfrm>
            <a:off x="3125799" y="3504789"/>
            <a:ext cx="2892422" cy="1329136"/>
            <a:chOff x="3018650" y="5014048"/>
            <a:chExt cx="3188999" cy="1306276"/>
          </a:xfrm>
        </p:grpSpPr>
        <p:sp>
          <p:nvSpPr>
            <p:cNvPr id="1520" name="Shape 1520"/>
            <p:cNvSpPr/>
            <p:nvPr/>
          </p:nvSpPr>
          <p:spPr>
            <a:xfrm>
              <a:off x="3018650" y="5298525"/>
              <a:ext cx="3188999" cy="10218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b="1" lang="en" sz="1800">
                  <a:solidFill>
                    <a:schemeClr val="dk1"/>
                  </a:solidFill>
                </a:rPr>
                <a:t>Remaining days &lt; 15</a:t>
              </a:r>
            </a:p>
          </p:txBody>
        </p:sp>
        <p:sp>
          <p:nvSpPr>
            <p:cNvPr id="1521" name="Shape 1521"/>
            <p:cNvSpPr txBox="1"/>
            <p:nvPr/>
          </p:nvSpPr>
          <p:spPr>
            <a:xfrm>
              <a:off x="4156381" y="5014048"/>
              <a:ext cx="913500" cy="491700"/>
            </a:xfrm>
            <a:prstGeom prst="rect">
              <a:avLst/>
            </a:prstGeom>
            <a:solidFill>
              <a:srgbClr val="FFFFFF"/>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algn="ctr">
                <a:spcBef>
                  <a:spcPts val="0"/>
                </a:spcBef>
                <a:buNone/>
              </a:pPr>
              <a:r>
                <a:rPr b="1" lang="en" sz="2400"/>
                <a:t>?</a:t>
              </a:r>
            </a:p>
          </p:txBody>
        </p:sp>
      </p:grpSp>
      <p:sp>
        <p:nvSpPr>
          <p:cNvPr id="1522" name="Shape 152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cxnSp>
        <p:nvCxnSpPr>
          <p:cNvPr id="1523" name="Shape 1523"/>
          <p:cNvCxnSpPr>
            <a:stCxn id="1512" idx="2"/>
            <a:endCxn id="1521" idx="0"/>
          </p:cNvCxnSpPr>
          <p:nvPr/>
        </p:nvCxnSpPr>
        <p:spPr>
          <a:xfrm>
            <a:off x="4572000" y="2720237"/>
            <a:ext cx="0" cy="784500"/>
          </a:xfrm>
          <a:prstGeom prst="straightConnector1">
            <a:avLst/>
          </a:prstGeom>
          <a:noFill/>
          <a:ln cap="flat" cmpd="sng" w="38100">
            <a:solidFill>
              <a:schemeClr val="dk2"/>
            </a:solidFill>
            <a:prstDash val="solid"/>
            <a:round/>
            <a:headEnd len="lg" w="lg" type="none"/>
            <a:tailEnd len="lg" w="lg" type="triangle"/>
          </a:ln>
        </p:spPr>
      </p:cxnSp>
      <p:cxnSp>
        <p:nvCxnSpPr>
          <p:cNvPr id="1524" name="Shape 1524"/>
          <p:cNvCxnSpPr>
            <a:stCxn id="1520" idx="2"/>
            <a:endCxn id="1516" idx="0"/>
          </p:cNvCxnSpPr>
          <p:nvPr/>
        </p:nvCxnSpPr>
        <p:spPr>
          <a:xfrm>
            <a:off x="4572010" y="4833926"/>
            <a:ext cx="0" cy="78450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8" name="Shape 1528"/>
        <p:cNvGrpSpPr/>
        <p:nvPr/>
      </p:nvGrpSpPr>
      <p:grpSpPr>
        <a:xfrm>
          <a:off x="0" y="0"/>
          <a:ext cx="0" cy="0"/>
          <a:chOff x="0" y="0"/>
          <a:chExt cx="0" cy="0"/>
        </a:xfrm>
      </p:grpSpPr>
      <p:sp>
        <p:nvSpPr>
          <p:cNvPr id="1529" name="Shape 1529"/>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grpSp>
        <p:nvGrpSpPr>
          <p:cNvPr id="1530" name="Shape 1530"/>
          <p:cNvGrpSpPr/>
          <p:nvPr/>
        </p:nvGrpSpPr>
        <p:grpSpPr>
          <a:xfrm>
            <a:off x="201410" y="3562345"/>
            <a:ext cx="1238445" cy="1270154"/>
            <a:chOff x="6962635" y="1122320"/>
            <a:chExt cx="1238445" cy="1270154"/>
          </a:xfrm>
        </p:grpSpPr>
        <p:grpSp>
          <p:nvGrpSpPr>
            <p:cNvPr id="1531" name="Shape 1531"/>
            <p:cNvGrpSpPr/>
            <p:nvPr/>
          </p:nvGrpSpPr>
          <p:grpSpPr>
            <a:xfrm rot="-880933">
              <a:off x="7025919" y="1252736"/>
              <a:ext cx="1111877" cy="642612"/>
              <a:chOff x="6437825" y="1680725"/>
              <a:chExt cx="1635599" cy="945300"/>
            </a:xfrm>
          </p:grpSpPr>
          <p:sp>
            <p:nvSpPr>
              <p:cNvPr id="1532" name="Shape 1532"/>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33" name="Shape 1533"/>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534" name="Shape 1534"/>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535" name="Shape 1535"/>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536" name="Shape 1536"/>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537" name="Shape 1537"/>
          <p:cNvGrpSpPr/>
          <p:nvPr/>
        </p:nvGrpSpPr>
        <p:grpSpPr>
          <a:xfrm>
            <a:off x="2345100" y="3314725"/>
            <a:ext cx="1238400" cy="1565500"/>
            <a:chOff x="5877075" y="5113675"/>
            <a:chExt cx="1238400" cy="1565500"/>
          </a:xfrm>
        </p:grpSpPr>
        <p:pic>
          <p:nvPicPr>
            <p:cNvPr id="1538" name="Shape 1538"/>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539" name="Shape 1539"/>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Checker App</a:t>
              </a:r>
            </a:p>
          </p:txBody>
        </p:sp>
      </p:grpSp>
      <p:sp>
        <p:nvSpPr>
          <p:cNvPr id="1540" name="Shape 1540"/>
          <p:cNvSpPr/>
          <p:nvPr/>
        </p:nvSpPr>
        <p:spPr>
          <a:xfrm>
            <a:off x="1774200" y="3732725"/>
            <a:ext cx="5709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41" name="Shape 1541"/>
          <p:cNvSpPr txBox="1"/>
          <p:nvPr/>
        </p:nvSpPr>
        <p:spPr>
          <a:xfrm>
            <a:off x="1556550" y="3361325"/>
            <a:ext cx="1006199" cy="371400"/>
          </a:xfrm>
          <a:prstGeom prst="rect">
            <a:avLst/>
          </a:prstGeom>
          <a:noFill/>
          <a:ln>
            <a:noFill/>
          </a:ln>
        </p:spPr>
        <p:txBody>
          <a:bodyPr anchorCtr="0" anchor="t" bIns="91425" lIns="91425" rIns="91425" tIns="91425">
            <a:noAutofit/>
          </a:bodyPr>
          <a:lstStyle/>
          <a:p>
            <a:pPr lvl="0" rtl="0">
              <a:spcBef>
                <a:spcPts val="0"/>
              </a:spcBef>
              <a:buNone/>
            </a:pPr>
            <a:r>
              <a:rPr b="1" lang="en"/>
              <a:t>Read ID</a:t>
            </a:r>
          </a:p>
        </p:txBody>
      </p:sp>
      <p:sp>
        <p:nvSpPr>
          <p:cNvPr id="1542" name="Shape 1542"/>
          <p:cNvSpPr/>
          <p:nvPr/>
        </p:nvSpPr>
        <p:spPr>
          <a:xfrm>
            <a:off x="3412125" y="3562350"/>
            <a:ext cx="12384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43" name="Shape 1543"/>
          <p:cNvSpPr/>
          <p:nvPr/>
        </p:nvSpPr>
        <p:spPr>
          <a:xfrm rot="10800000">
            <a:off x="3412124" y="3950475"/>
            <a:ext cx="12384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44" name="Shape 1544"/>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545" name="Shape 1545"/>
          <p:cNvSpPr/>
          <p:nvPr/>
        </p:nvSpPr>
        <p:spPr>
          <a:xfrm>
            <a:off x="5134400" y="2448975"/>
            <a:ext cx="3808200" cy="3296999"/>
          </a:xfrm>
          <a:prstGeom prst="roundRect">
            <a:avLst>
              <a:gd fmla="val 16667" name="adj"/>
            </a:avLst>
          </a:prstGeom>
          <a:solidFill>
            <a:srgbClr val="FFE599"/>
          </a:solidFill>
          <a:ln cap="flat" cmpd="sng" w="19050">
            <a:solidFill>
              <a:srgbClr val="BF9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2400"/>
              <a:t>Web Application</a:t>
            </a:r>
          </a:p>
          <a:p>
            <a:pPr lvl="0" rtl="0" algn="ctr">
              <a:spcBef>
                <a:spcPts val="0"/>
              </a:spcBef>
              <a:buNone/>
            </a:pPr>
            <a:r>
              <a:t/>
            </a:r>
            <a:endParaRPr b="1" sz="2400"/>
          </a:p>
          <a:p>
            <a:pPr lvl="0" rtl="0" algn="ctr">
              <a:spcBef>
                <a:spcPts val="0"/>
              </a:spcBef>
              <a:buNone/>
            </a:pPr>
            <a:r>
              <a:t/>
            </a:r>
            <a:endParaRPr b="1" sz="2400"/>
          </a:p>
          <a:p>
            <a:pPr lvl="0" rtl="0" algn="ctr">
              <a:spcBef>
                <a:spcPts val="0"/>
              </a:spcBef>
              <a:buNone/>
            </a:pPr>
            <a:r>
              <a:t/>
            </a:r>
            <a:endParaRPr b="1" sz="2400"/>
          </a:p>
          <a:p>
            <a:pPr lvl="0" rtl="0" algn="ctr">
              <a:spcBef>
                <a:spcPts val="0"/>
              </a:spcBef>
              <a:buNone/>
            </a:pPr>
            <a:r>
              <a:t/>
            </a:r>
            <a:endParaRPr b="1" sz="2400"/>
          </a:p>
          <a:p>
            <a:pPr lvl="0" rtl="0" algn="ctr">
              <a:spcBef>
                <a:spcPts val="0"/>
              </a:spcBef>
              <a:buNone/>
            </a:pPr>
            <a:r>
              <a:t/>
            </a:r>
            <a:endParaRPr b="1" sz="2400"/>
          </a:p>
          <a:p>
            <a:pPr lvl="0" rtl="0" algn="ctr">
              <a:spcBef>
                <a:spcPts val="0"/>
              </a:spcBef>
              <a:buNone/>
            </a:pPr>
            <a:r>
              <a:t/>
            </a:r>
            <a:endParaRPr b="1" sz="2400"/>
          </a:p>
        </p:txBody>
      </p:sp>
      <p:sp>
        <p:nvSpPr>
          <p:cNvPr id="1546" name="Shape 1546"/>
          <p:cNvSpPr/>
          <p:nvPr/>
        </p:nvSpPr>
        <p:spPr>
          <a:xfrm>
            <a:off x="4821175" y="3322725"/>
            <a:ext cx="1978199" cy="1252800"/>
          </a:xfrm>
          <a:prstGeom prst="roundRect">
            <a:avLst>
              <a:gd fmla="val 16667" name="adj"/>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t>Web Service</a:t>
            </a:r>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0" name="Shape 1550"/>
        <p:cNvGrpSpPr/>
        <p:nvPr/>
      </p:nvGrpSpPr>
      <p:grpSpPr>
        <a:xfrm>
          <a:off x="0" y="0"/>
          <a:ext cx="0" cy="0"/>
          <a:chOff x="0" y="0"/>
          <a:chExt cx="0" cy="0"/>
        </a:xfrm>
      </p:grpSpPr>
      <p:sp>
        <p:nvSpPr>
          <p:cNvPr id="1551" name="Shape 1551"/>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Check card</a:t>
            </a:r>
          </a:p>
        </p:txBody>
      </p:sp>
      <p:sp>
        <p:nvSpPr>
          <p:cNvPr id="1552" name="Shape 155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553" name="Shape 1553"/>
          <p:cNvSpPr txBox="1"/>
          <p:nvPr/>
        </p:nvSpPr>
        <p:spPr>
          <a:xfrm>
            <a:off x="870150" y="3270175"/>
            <a:ext cx="7969199" cy="977400"/>
          </a:xfrm>
          <a:prstGeom prst="rect">
            <a:avLst/>
          </a:prstGeom>
          <a:noFill/>
          <a:ln>
            <a:noFill/>
          </a:ln>
        </p:spPr>
        <p:txBody>
          <a:bodyPr anchorCtr="0" anchor="t" bIns="91425" lIns="91425" rIns="91425" tIns="91425">
            <a:noAutofit/>
          </a:bodyPr>
          <a:lstStyle/>
          <a:p>
            <a:pPr lvl="0" rtl="0">
              <a:spcBef>
                <a:spcPts val="0"/>
              </a:spcBef>
              <a:buNone/>
            </a:pPr>
            <a:r>
              <a:rPr lang="en" sz="2400"/>
              <a:t>Police officer check card validation of customer </a:t>
            </a:r>
            <a:r>
              <a:rPr b="1" lang="en" sz="2400"/>
              <a:t>Cao Thanh Minh</a:t>
            </a:r>
            <a:r>
              <a:rPr lang="en" sz="2400"/>
              <a:t>.</a:t>
            </a:r>
          </a:p>
        </p:txBody>
      </p:sp>
      <p:sp>
        <p:nvSpPr>
          <p:cNvPr id="1554" name="Shape 1554"/>
          <p:cNvSpPr txBox="1"/>
          <p:nvPr/>
        </p:nvSpPr>
        <p:spPr>
          <a:xfrm>
            <a:off x="781650" y="2598775"/>
            <a:ext cx="4380300" cy="671400"/>
          </a:xfrm>
          <a:prstGeom prst="rect">
            <a:avLst/>
          </a:prstGeom>
          <a:noFill/>
          <a:ln>
            <a:noFill/>
          </a:ln>
        </p:spPr>
        <p:txBody>
          <a:bodyPr anchorCtr="0" anchor="t" bIns="91425" lIns="91425" rIns="91425" tIns="91425">
            <a:noAutofit/>
          </a:bodyPr>
          <a:lstStyle/>
          <a:p>
            <a:pPr lvl="0" rtl="0">
              <a:spcBef>
                <a:spcPts val="0"/>
              </a:spcBef>
              <a:buNone/>
            </a:pPr>
            <a:r>
              <a:rPr b="1" lang="en" sz="3000"/>
              <a:t>Scenario:</a:t>
            </a:r>
          </a:p>
        </p:txBody>
      </p:sp>
      <p:sp>
        <p:nvSpPr>
          <p:cNvPr id="1555" name="Shape 1555"/>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3: </a:t>
            </a:r>
            <a:r>
              <a:rPr b="1" lang="en" sz="1800"/>
              <a:t>Police check card, customer see card access log</a:t>
            </a:r>
          </a:p>
        </p:txBody>
      </p:sp>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9" name="Shape 1559"/>
        <p:cNvGrpSpPr/>
        <p:nvPr/>
      </p:nvGrpSpPr>
      <p:grpSpPr>
        <a:xfrm>
          <a:off x="0" y="0"/>
          <a:ext cx="0" cy="0"/>
          <a:chOff x="0" y="0"/>
          <a:chExt cx="0" cy="0"/>
        </a:xfrm>
      </p:grpSpPr>
      <p:sp>
        <p:nvSpPr>
          <p:cNvPr id="1560" name="Shape 156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561" name="Shape 1561"/>
          <p:cNvPicPr preferRelativeResize="0"/>
          <p:nvPr/>
        </p:nvPicPr>
        <p:blipFill rotWithShape="1">
          <a:blip r:embed="rId3">
            <a:alphaModFix/>
          </a:blip>
          <a:srcRect b="0" l="0" r="0" t="18719"/>
          <a:stretch/>
        </p:blipFill>
        <p:spPr>
          <a:xfrm>
            <a:off x="0" y="2648848"/>
            <a:ext cx="9143999" cy="3743925"/>
          </a:xfrm>
          <a:prstGeom prst="rect">
            <a:avLst/>
          </a:prstGeom>
          <a:noFill/>
          <a:ln>
            <a:noFill/>
          </a:ln>
        </p:spPr>
      </p:pic>
      <p:sp>
        <p:nvSpPr>
          <p:cNvPr id="1562" name="Shape 1562"/>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3: </a:t>
            </a:r>
            <a:r>
              <a:rPr b="1" lang="en" sz="1800"/>
              <a:t>Police check card, customer see card access log</a:t>
            </a:r>
          </a:p>
        </p:txBody>
      </p:sp>
      <p:sp>
        <p:nvSpPr>
          <p:cNvPr id="1563" name="Shape 156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cxnSp>
        <p:nvCxnSpPr>
          <p:cNvPr id="1564" name="Shape 1564"/>
          <p:cNvCxnSpPr>
            <a:endCxn id="1565" idx="0"/>
          </p:cNvCxnSpPr>
          <p:nvPr/>
        </p:nvCxnSpPr>
        <p:spPr>
          <a:xfrm>
            <a:off x="5818200" y="5198450"/>
            <a:ext cx="821700" cy="547500"/>
          </a:xfrm>
          <a:prstGeom prst="straightConnector1">
            <a:avLst/>
          </a:prstGeom>
          <a:noFill/>
          <a:ln cap="flat" cmpd="sng" w="19050">
            <a:solidFill>
              <a:srgbClr val="000000"/>
            </a:solidFill>
            <a:prstDash val="dash"/>
            <a:round/>
            <a:headEnd len="lg" w="lg" type="none"/>
            <a:tailEnd len="lg" w="lg" type="none"/>
          </a:ln>
        </p:spPr>
      </p:cxnSp>
      <p:sp>
        <p:nvSpPr>
          <p:cNvPr id="1565" name="Shape 1565"/>
          <p:cNvSpPr txBox="1"/>
          <p:nvPr/>
        </p:nvSpPr>
        <p:spPr>
          <a:xfrm>
            <a:off x="5757900" y="574595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566" name="Shape 1566"/>
          <p:cNvPicPr preferRelativeResize="0"/>
          <p:nvPr/>
        </p:nvPicPr>
        <p:blipFill>
          <a:blip r:embed="rId4">
            <a:alphaModFix/>
          </a:blip>
          <a:stretch>
            <a:fillRect/>
          </a:stretch>
        </p:blipFill>
        <p:spPr>
          <a:xfrm>
            <a:off x="6059862" y="6200925"/>
            <a:ext cx="1160069" cy="412124"/>
          </a:xfrm>
          <a:prstGeom prst="rect">
            <a:avLst/>
          </a:prstGeom>
          <a:noFill/>
          <a:ln>
            <a:noFill/>
          </a:ln>
        </p:spPr>
      </p:pic>
      <p:sp>
        <p:nvSpPr>
          <p:cNvPr id="1567" name="Shape 1567"/>
          <p:cNvSpPr/>
          <p:nvPr/>
        </p:nvSpPr>
        <p:spPr>
          <a:xfrm>
            <a:off x="3718900" y="2794600"/>
            <a:ext cx="4118700" cy="40632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568" name="Shape 1568"/>
          <p:cNvSpPr/>
          <p:nvPr/>
        </p:nvSpPr>
        <p:spPr>
          <a:xfrm>
            <a:off x="6933800" y="3425062"/>
            <a:ext cx="2171700" cy="21914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569" name="Shape 1569"/>
          <p:cNvSpPr/>
          <p:nvPr/>
        </p:nvSpPr>
        <p:spPr>
          <a:xfrm>
            <a:off x="2551300" y="5446425"/>
            <a:ext cx="2171700" cy="11214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570" name="Shape 1570"/>
          <p:cNvSpPr/>
          <p:nvPr/>
        </p:nvSpPr>
        <p:spPr>
          <a:xfrm>
            <a:off x="3464475" y="4106075"/>
            <a:ext cx="1059900" cy="4122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4" name="Shape 1574"/>
        <p:cNvGrpSpPr/>
        <p:nvPr/>
      </p:nvGrpSpPr>
      <p:grpSpPr>
        <a:xfrm>
          <a:off x="0" y="0"/>
          <a:ext cx="0" cy="0"/>
          <a:chOff x="0" y="0"/>
          <a:chExt cx="0" cy="0"/>
        </a:xfrm>
      </p:grpSpPr>
      <p:sp>
        <p:nvSpPr>
          <p:cNvPr id="1575" name="Shape 157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576" name="Shape 1576"/>
          <p:cNvPicPr preferRelativeResize="0"/>
          <p:nvPr/>
        </p:nvPicPr>
        <p:blipFill rotWithShape="1">
          <a:blip r:embed="rId3">
            <a:alphaModFix/>
          </a:blip>
          <a:srcRect b="0" l="0" r="0" t="18719"/>
          <a:stretch/>
        </p:blipFill>
        <p:spPr>
          <a:xfrm>
            <a:off x="0" y="2648848"/>
            <a:ext cx="9143999" cy="3743925"/>
          </a:xfrm>
          <a:prstGeom prst="rect">
            <a:avLst/>
          </a:prstGeom>
          <a:noFill/>
          <a:ln>
            <a:noFill/>
          </a:ln>
        </p:spPr>
      </p:pic>
      <p:sp>
        <p:nvSpPr>
          <p:cNvPr id="1577" name="Shape 1577"/>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3: </a:t>
            </a:r>
            <a:r>
              <a:rPr b="1" lang="en" sz="1800"/>
              <a:t>Police check card, customer see card access log</a:t>
            </a:r>
          </a:p>
        </p:txBody>
      </p:sp>
      <p:sp>
        <p:nvSpPr>
          <p:cNvPr id="1578" name="Shape 1578"/>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579" name="Shape 1579"/>
          <p:cNvCxnSpPr/>
          <p:nvPr/>
        </p:nvCxnSpPr>
        <p:spPr>
          <a:xfrm flipH="1" rot="10800000">
            <a:off x="5638350" y="3838849"/>
            <a:ext cx="499800" cy="459900"/>
          </a:xfrm>
          <a:prstGeom prst="straightConnector1">
            <a:avLst/>
          </a:prstGeom>
          <a:noFill/>
          <a:ln cap="flat" cmpd="sng" w="19050">
            <a:solidFill>
              <a:srgbClr val="000000"/>
            </a:solidFill>
            <a:prstDash val="dash"/>
            <a:round/>
            <a:headEnd len="lg" w="lg" type="none"/>
            <a:tailEnd len="lg" w="lg" type="none"/>
          </a:ln>
        </p:spPr>
      </p:cxnSp>
      <p:sp>
        <p:nvSpPr>
          <p:cNvPr id="1580" name="Shape 1580"/>
          <p:cNvSpPr txBox="1"/>
          <p:nvPr/>
        </p:nvSpPr>
        <p:spPr>
          <a:xfrm>
            <a:off x="6117800" y="29060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581" name="Shape 1581"/>
          <p:cNvPicPr preferRelativeResize="0"/>
          <p:nvPr/>
        </p:nvPicPr>
        <p:blipFill>
          <a:blip r:embed="rId4">
            <a:alphaModFix/>
          </a:blip>
          <a:stretch>
            <a:fillRect/>
          </a:stretch>
        </p:blipFill>
        <p:spPr>
          <a:xfrm>
            <a:off x="6419762" y="3361050"/>
            <a:ext cx="1160069" cy="412124"/>
          </a:xfrm>
          <a:prstGeom prst="rect">
            <a:avLst/>
          </a:prstGeom>
          <a:noFill/>
          <a:ln>
            <a:noFill/>
          </a:ln>
        </p:spPr>
      </p:pic>
      <p:sp>
        <p:nvSpPr>
          <p:cNvPr id="1582" name="Shape 1582"/>
          <p:cNvSpPr/>
          <p:nvPr/>
        </p:nvSpPr>
        <p:spPr>
          <a:xfrm>
            <a:off x="6218175" y="4018825"/>
            <a:ext cx="2887200" cy="15977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583" name="Shape 1583"/>
          <p:cNvSpPr/>
          <p:nvPr/>
        </p:nvSpPr>
        <p:spPr>
          <a:xfrm>
            <a:off x="2551300" y="5446425"/>
            <a:ext cx="2972999" cy="11214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584" name="Shape 1584"/>
          <p:cNvSpPr/>
          <p:nvPr/>
        </p:nvSpPr>
        <p:spPr>
          <a:xfrm>
            <a:off x="4118800" y="5211725"/>
            <a:ext cx="1519500" cy="11214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8" name="Shape 1588"/>
        <p:cNvGrpSpPr/>
        <p:nvPr/>
      </p:nvGrpSpPr>
      <p:grpSpPr>
        <a:xfrm>
          <a:off x="0" y="0"/>
          <a:ext cx="0" cy="0"/>
          <a:chOff x="0" y="0"/>
          <a:chExt cx="0" cy="0"/>
        </a:xfrm>
      </p:grpSpPr>
      <p:sp>
        <p:nvSpPr>
          <p:cNvPr id="1589" name="Shape 1589"/>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590" name="Shape 1590"/>
          <p:cNvPicPr preferRelativeResize="0"/>
          <p:nvPr/>
        </p:nvPicPr>
        <p:blipFill rotWithShape="1">
          <a:blip r:embed="rId3">
            <a:alphaModFix/>
          </a:blip>
          <a:srcRect b="0" l="0" r="0" t="18719"/>
          <a:stretch/>
        </p:blipFill>
        <p:spPr>
          <a:xfrm>
            <a:off x="0" y="2648848"/>
            <a:ext cx="9143999" cy="3743925"/>
          </a:xfrm>
          <a:prstGeom prst="rect">
            <a:avLst/>
          </a:prstGeom>
          <a:noFill/>
          <a:ln>
            <a:noFill/>
          </a:ln>
        </p:spPr>
      </p:pic>
      <p:sp>
        <p:nvSpPr>
          <p:cNvPr id="1591" name="Shape 1591"/>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3: </a:t>
            </a:r>
            <a:r>
              <a:rPr b="1" lang="en" sz="1800"/>
              <a:t>Police check card, customer see card access log</a:t>
            </a:r>
          </a:p>
        </p:txBody>
      </p:sp>
      <p:sp>
        <p:nvSpPr>
          <p:cNvPr id="1592" name="Shape 1592"/>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593" name="Shape 1593"/>
          <p:cNvCxnSpPr/>
          <p:nvPr/>
        </p:nvCxnSpPr>
        <p:spPr>
          <a:xfrm flipH="1" rot="10800000">
            <a:off x="5638350" y="3838849"/>
            <a:ext cx="499800" cy="459900"/>
          </a:xfrm>
          <a:prstGeom prst="straightConnector1">
            <a:avLst/>
          </a:prstGeom>
          <a:noFill/>
          <a:ln cap="flat" cmpd="sng" w="19050">
            <a:solidFill>
              <a:srgbClr val="000000"/>
            </a:solidFill>
            <a:prstDash val="dash"/>
            <a:round/>
            <a:headEnd len="lg" w="lg" type="none"/>
            <a:tailEnd len="lg" w="lg" type="none"/>
          </a:ln>
        </p:spPr>
      </p:cxnSp>
      <p:sp>
        <p:nvSpPr>
          <p:cNvPr id="1594" name="Shape 1594"/>
          <p:cNvSpPr txBox="1"/>
          <p:nvPr/>
        </p:nvSpPr>
        <p:spPr>
          <a:xfrm>
            <a:off x="6117800" y="29060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595" name="Shape 1595"/>
          <p:cNvPicPr preferRelativeResize="0"/>
          <p:nvPr/>
        </p:nvPicPr>
        <p:blipFill>
          <a:blip r:embed="rId4">
            <a:alphaModFix/>
          </a:blip>
          <a:stretch>
            <a:fillRect/>
          </a:stretch>
        </p:blipFill>
        <p:spPr>
          <a:xfrm>
            <a:off x="6419762" y="3361050"/>
            <a:ext cx="1160069" cy="412124"/>
          </a:xfrm>
          <a:prstGeom prst="rect">
            <a:avLst/>
          </a:prstGeom>
          <a:noFill/>
          <a:ln>
            <a:noFill/>
          </a:ln>
        </p:spPr>
      </p:pic>
      <p:sp>
        <p:nvSpPr>
          <p:cNvPr id="1596" name="Shape 1596"/>
          <p:cNvSpPr/>
          <p:nvPr/>
        </p:nvSpPr>
        <p:spPr>
          <a:xfrm>
            <a:off x="6218175" y="4018825"/>
            <a:ext cx="2887200" cy="15977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0" name="Shape 1600"/>
        <p:cNvGrpSpPr/>
        <p:nvPr/>
      </p:nvGrpSpPr>
      <p:grpSpPr>
        <a:xfrm>
          <a:off x="0" y="0"/>
          <a:ext cx="0" cy="0"/>
          <a:chOff x="0" y="0"/>
          <a:chExt cx="0" cy="0"/>
        </a:xfrm>
      </p:grpSpPr>
      <p:sp>
        <p:nvSpPr>
          <p:cNvPr id="1601" name="Shape 1601"/>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602" name="Shape 1602"/>
          <p:cNvPicPr preferRelativeResize="0"/>
          <p:nvPr/>
        </p:nvPicPr>
        <p:blipFill rotWithShape="1">
          <a:blip r:embed="rId3">
            <a:alphaModFix/>
          </a:blip>
          <a:srcRect b="0" l="0" r="0" t="18719"/>
          <a:stretch/>
        </p:blipFill>
        <p:spPr>
          <a:xfrm>
            <a:off x="0" y="2648848"/>
            <a:ext cx="9143999" cy="3743925"/>
          </a:xfrm>
          <a:prstGeom prst="rect">
            <a:avLst/>
          </a:prstGeom>
          <a:noFill/>
          <a:ln>
            <a:noFill/>
          </a:ln>
        </p:spPr>
      </p:pic>
      <p:sp>
        <p:nvSpPr>
          <p:cNvPr id="1603" name="Shape 1603"/>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3: </a:t>
            </a:r>
            <a:r>
              <a:rPr b="1" lang="en" sz="1800"/>
              <a:t>Police check card, customer see card access log</a:t>
            </a:r>
          </a:p>
        </p:txBody>
      </p:sp>
      <p:sp>
        <p:nvSpPr>
          <p:cNvPr id="1604" name="Shape 1604"/>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605" name="Shape 1605"/>
          <p:cNvCxnSpPr/>
          <p:nvPr/>
        </p:nvCxnSpPr>
        <p:spPr>
          <a:xfrm flipH="1" rot="10800000">
            <a:off x="5638350" y="3838849"/>
            <a:ext cx="499800" cy="459900"/>
          </a:xfrm>
          <a:prstGeom prst="straightConnector1">
            <a:avLst/>
          </a:prstGeom>
          <a:noFill/>
          <a:ln cap="flat" cmpd="sng" w="19050">
            <a:solidFill>
              <a:srgbClr val="000000"/>
            </a:solidFill>
            <a:prstDash val="dash"/>
            <a:round/>
            <a:headEnd len="lg" w="lg" type="none"/>
            <a:tailEnd len="lg" w="lg" type="none"/>
          </a:ln>
        </p:spPr>
      </p:cxnSp>
      <p:sp>
        <p:nvSpPr>
          <p:cNvPr id="1606" name="Shape 1606"/>
          <p:cNvSpPr txBox="1"/>
          <p:nvPr/>
        </p:nvSpPr>
        <p:spPr>
          <a:xfrm>
            <a:off x="6117800" y="29060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607" name="Shape 1607"/>
          <p:cNvPicPr preferRelativeResize="0"/>
          <p:nvPr/>
        </p:nvPicPr>
        <p:blipFill>
          <a:blip r:embed="rId4">
            <a:alphaModFix/>
          </a:blip>
          <a:stretch>
            <a:fillRect/>
          </a:stretch>
        </p:blipFill>
        <p:spPr>
          <a:xfrm>
            <a:off x="6419762" y="3361050"/>
            <a:ext cx="1160069" cy="412124"/>
          </a:xfrm>
          <a:prstGeom prst="rect">
            <a:avLst/>
          </a:prstGeom>
          <a:noFill/>
          <a:ln>
            <a:noFill/>
          </a:ln>
        </p:spPr>
      </p:pic>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1" name="Shape 1611"/>
        <p:cNvGrpSpPr/>
        <p:nvPr/>
      </p:nvGrpSpPr>
      <p:grpSpPr>
        <a:xfrm>
          <a:off x="0" y="0"/>
          <a:ext cx="0" cy="0"/>
          <a:chOff x="0" y="0"/>
          <a:chExt cx="0" cy="0"/>
        </a:xfrm>
      </p:grpSpPr>
      <p:sp>
        <p:nvSpPr>
          <p:cNvPr id="1612" name="Shape 1612"/>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613" name="Shape 1613"/>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614" name="Shape 1614"/>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615" name="Shape 1615"/>
          <p:cNvSpPr/>
          <p:nvPr/>
        </p:nvSpPr>
        <p:spPr>
          <a:xfrm>
            <a:off x="363350" y="2225450"/>
            <a:ext cx="6328200" cy="4374899"/>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616" name="Shape 1616"/>
          <p:cNvSpPr/>
          <p:nvPr/>
        </p:nvSpPr>
        <p:spPr>
          <a:xfrm>
            <a:off x="6691875" y="5619150"/>
            <a:ext cx="1995000" cy="980999"/>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617" name="Shape 1617"/>
          <p:cNvSpPr/>
          <p:nvPr/>
        </p:nvSpPr>
        <p:spPr>
          <a:xfrm>
            <a:off x="6691600" y="2319325"/>
            <a:ext cx="1995000" cy="19992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618" name="Shape 1618"/>
          <p:cNvSpPr/>
          <p:nvPr/>
        </p:nvSpPr>
        <p:spPr>
          <a:xfrm>
            <a:off x="6691550" y="4318750"/>
            <a:ext cx="1995000" cy="12842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2" name="Shape 1622"/>
        <p:cNvGrpSpPr/>
        <p:nvPr/>
      </p:nvGrpSpPr>
      <p:grpSpPr>
        <a:xfrm>
          <a:off x="0" y="0"/>
          <a:ext cx="0" cy="0"/>
          <a:chOff x="0" y="0"/>
          <a:chExt cx="0" cy="0"/>
        </a:xfrm>
      </p:grpSpPr>
      <p:sp>
        <p:nvSpPr>
          <p:cNvPr id="1623" name="Shape 1623"/>
          <p:cNvSpPr txBox="1"/>
          <p:nvPr/>
        </p:nvSpPr>
        <p:spPr>
          <a:xfrm>
            <a:off x="716700" y="2070900"/>
            <a:ext cx="7710599" cy="2716199"/>
          </a:xfrm>
          <a:prstGeom prst="rect">
            <a:avLst/>
          </a:prstGeom>
          <a:noFill/>
          <a:ln>
            <a:noFill/>
          </a:ln>
        </p:spPr>
        <p:txBody>
          <a:bodyPr anchorCtr="0" anchor="ctr" bIns="91425" lIns="91425" rIns="91425" tIns="91425">
            <a:noAutofit/>
          </a:bodyPr>
          <a:lstStyle/>
          <a:p>
            <a:pPr lvl="0" rtl="0" algn="ctr">
              <a:spcBef>
                <a:spcPts val="0"/>
              </a:spcBef>
              <a:buNone/>
            </a:pPr>
            <a:r>
              <a:rPr b="1" lang="en" sz="4800">
                <a:solidFill>
                  <a:srgbClr val="FFFFFF"/>
                </a:solidFill>
              </a:rPr>
              <a:t>Scheduler &amp; Notification</a:t>
            </a:r>
          </a:p>
        </p:txBody>
      </p:sp>
      <p:sp>
        <p:nvSpPr>
          <p:cNvPr id="1624" name="Shape 1624"/>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2. Solution</a:t>
            </a:r>
          </a:p>
        </p:txBody>
      </p:sp>
      <p:sp>
        <p:nvSpPr>
          <p:cNvPr id="113" name="Shape 113"/>
          <p:cNvSpPr txBox="1"/>
          <p:nvPr/>
        </p:nvSpPr>
        <p:spPr>
          <a:xfrm>
            <a:off x="3171300" y="1602562"/>
            <a:ext cx="2801399" cy="642600"/>
          </a:xfrm>
          <a:prstGeom prst="rect">
            <a:avLst/>
          </a:prstGeom>
          <a:noFill/>
          <a:ln>
            <a:noFill/>
          </a:ln>
        </p:spPr>
        <p:txBody>
          <a:bodyPr anchorCtr="0" anchor="t" bIns="91425" lIns="91425" rIns="91425" tIns="91425">
            <a:noAutofit/>
          </a:bodyPr>
          <a:lstStyle/>
          <a:p>
            <a:pPr lvl="0" rtl="0" algn="ctr">
              <a:spcBef>
                <a:spcPts val="0"/>
              </a:spcBef>
              <a:buNone/>
            </a:pPr>
            <a:r>
              <a:rPr b="1" lang="en" sz="3000"/>
              <a:t>MIC System</a:t>
            </a:r>
          </a:p>
        </p:txBody>
      </p:sp>
      <p:sp>
        <p:nvSpPr>
          <p:cNvPr id="114" name="Shape 114"/>
          <p:cNvSpPr/>
          <p:nvPr/>
        </p:nvSpPr>
        <p:spPr>
          <a:xfrm>
            <a:off x="2741576" y="2639847"/>
            <a:ext cx="3424499" cy="3424499"/>
          </a:xfrm>
          <a:prstGeom prst="ellipse">
            <a:avLst/>
          </a:prstGeom>
          <a:solidFill>
            <a:srgbClr val="F3F3F3"/>
          </a:solid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15" name="Shape 11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8" name="Shape 1628"/>
        <p:cNvGrpSpPr/>
        <p:nvPr/>
      </p:nvGrpSpPr>
      <p:grpSpPr>
        <a:xfrm>
          <a:off x="0" y="0"/>
          <a:ext cx="0" cy="0"/>
          <a:chOff x="0" y="0"/>
          <a:chExt cx="0" cy="0"/>
        </a:xfrm>
      </p:grpSpPr>
      <p:sp>
        <p:nvSpPr>
          <p:cNvPr id="1629" name="Shape 1629"/>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rgbClr val="000000"/>
              </a:buClr>
              <a:buSzPct val="30555"/>
              <a:buFont typeface="Arial"/>
              <a:buNone/>
            </a:pPr>
            <a:r>
              <a:rPr lang="en"/>
              <a:t>Scheduler &amp; Notification</a:t>
            </a:r>
          </a:p>
        </p:txBody>
      </p:sp>
      <p:grpSp>
        <p:nvGrpSpPr>
          <p:cNvPr id="1630" name="Shape 1630"/>
          <p:cNvGrpSpPr/>
          <p:nvPr/>
        </p:nvGrpSpPr>
        <p:grpSpPr>
          <a:xfrm>
            <a:off x="3224100" y="2490925"/>
            <a:ext cx="2695799" cy="2900699"/>
            <a:chOff x="2711675" y="2364825"/>
            <a:chExt cx="2695799" cy="2900699"/>
          </a:xfrm>
        </p:grpSpPr>
        <p:sp>
          <p:nvSpPr>
            <p:cNvPr id="1631" name="Shape 1631"/>
            <p:cNvSpPr/>
            <p:nvPr/>
          </p:nvSpPr>
          <p:spPr>
            <a:xfrm>
              <a:off x="2711675" y="2364825"/>
              <a:ext cx="2695799" cy="2900699"/>
            </a:xfrm>
            <a:prstGeom prst="roundRect">
              <a:avLst>
                <a:gd fmla="val 16667" name="adj"/>
              </a:avLst>
            </a:prstGeom>
            <a:solidFill>
              <a:srgbClr val="93C47D"/>
            </a:solidFill>
            <a:ln cap="flat" cmpd="sng" w="38100">
              <a:solidFill>
                <a:srgbClr val="38761D"/>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1632" name="Shape 1632"/>
            <p:cNvPicPr preferRelativeResize="0"/>
            <p:nvPr/>
          </p:nvPicPr>
          <p:blipFill>
            <a:blip r:embed="rId3">
              <a:alphaModFix/>
            </a:blip>
            <a:stretch>
              <a:fillRect/>
            </a:stretch>
          </p:blipFill>
          <p:spPr>
            <a:xfrm>
              <a:off x="3143250" y="2892975"/>
              <a:ext cx="1964775" cy="1964775"/>
            </a:xfrm>
            <a:prstGeom prst="rect">
              <a:avLst/>
            </a:prstGeom>
            <a:noFill/>
            <a:ln>
              <a:noFill/>
            </a:ln>
          </p:spPr>
        </p:pic>
      </p:grpSp>
      <p:sp>
        <p:nvSpPr>
          <p:cNvPr id="1633" name="Shape 1633"/>
          <p:cNvSpPr txBox="1"/>
          <p:nvPr/>
        </p:nvSpPr>
        <p:spPr>
          <a:xfrm>
            <a:off x="2869325" y="5738650"/>
            <a:ext cx="3452700" cy="709499"/>
          </a:xfrm>
          <a:prstGeom prst="rect">
            <a:avLst/>
          </a:prstGeom>
          <a:noFill/>
          <a:ln>
            <a:noFill/>
          </a:ln>
        </p:spPr>
        <p:txBody>
          <a:bodyPr anchorCtr="0" anchor="t" bIns="91425" lIns="91425" rIns="91425" tIns="91425">
            <a:noAutofit/>
          </a:bodyPr>
          <a:lstStyle/>
          <a:p>
            <a:pPr algn="ctr">
              <a:spcBef>
                <a:spcPts val="0"/>
              </a:spcBef>
              <a:buNone/>
            </a:pPr>
            <a:r>
              <a:rPr b="1" lang="en" sz="3000"/>
              <a:t>Scheduler</a:t>
            </a:r>
          </a:p>
        </p:txBody>
      </p:sp>
      <p:sp>
        <p:nvSpPr>
          <p:cNvPr id="1634" name="Shape 1634"/>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8" name="Shape 1638"/>
        <p:cNvGrpSpPr/>
        <p:nvPr/>
      </p:nvGrpSpPr>
      <p:grpSpPr>
        <a:xfrm>
          <a:off x="0" y="0"/>
          <a:ext cx="0" cy="0"/>
          <a:chOff x="0" y="0"/>
          <a:chExt cx="0" cy="0"/>
        </a:xfrm>
      </p:grpSpPr>
      <p:sp>
        <p:nvSpPr>
          <p:cNvPr id="1639" name="Shape 1639"/>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Scheduler &amp; Notification</a:t>
            </a:r>
          </a:p>
        </p:txBody>
      </p:sp>
      <p:sp>
        <p:nvSpPr>
          <p:cNvPr id="1640" name="Shape 1640"/>
          <p:cNvSpPr/>
          <p:nvPr/>
        </p:nvSpPr>
        <p:spPr>
          <a:xfrm>
            <a:off x="319350" y="2630800"/>
            <a:ext cx="3110400" cy="7884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rPr b="1" lang="en" sz="1800"/>
              <a:t>Nearly expired contract</a:t>
            </a:r>
          </a:p>
        </p:txBody>
      </p:sp>
      <p:sp>
        <p:nvSpPr>
          <p:cNvPr id="1641" name="Shape 1641"/>
          <p:cNvSpPr/>
          <p:nvPr/>
        </p:nvSpPr>
        <p:spPr>
          <a:xfrm>
            <a:off x="3519737" y="2898787"/>
            <a:ext cx="725099" cy="2837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642" name="Shape 1642"/>
          <p:cNvSpPr txBox="1"/>
          <p:nvPr/>
        </p:nvSpPr>
        <p:spPr>
          <a:xfrm>
            <a:off x="4434151" y="2804225"/>
            <a:ext cx="3531299" cy="520199"/>
          </a:xfrm>
          <a:prstGeom prst="rect">
            <a:avLst/>
          </a:prstGeom>
          <a:noFill/>
          <a:ln>
            <a:noFill/>
          </a:ln>
        </p:spPr>
        <p:txBody>
          <a:bodyPr anchorCtr="0" anchor="t" bIns="91425" lIns="91425" rIns="91425" tIns="91425">
            <a:noAutofit/>
          </a:bodyPr>
          <a:lstStyle/>
          <a:p>
            <a:pPr indent="-336550" lvl="0" marL="457200">
              <a:spcBef>
                <a:spcPts val="0"/>
              </a:spcBef>
              <a:buSzPct val="100000"/>
              <a:buChar char="-"/>
            </a:pPr>
            <a:r>
              <a:rPr b="1" lang="en" sz="1700"/>
              <a:t>Send notification</a:t>
            </a:r>
          </a:p>
        </p:txBody>
      </p:sp>
      <p:sp>
        <p:nvSpPr>
          <p:cNvPr id="1643" name="Shape 1643"/>
          <p:cNvSpPr/>
          <p:nvPr/>
        </p:nvSpPr>
        <p:spPr>
          <a:xfrm>
            <a:off x="343000" y="3665625"/>
            <a:ext cx="3110400" cy="7884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1800"/>
              <a:t>Expired contract</a:t>
            </a:r>
          </a:p>
        </p:txBody>
      </p:sp>
      <p:sp>
        <p:nvSpPr>
          <p:cNvPr id="1644" name="Shape 1644"/>
          <p:cNvSpPr/>
          <p:nvPr/>
        </p:nvSpPr>
        <p:spPr>
          <a:xfrm>
            <a:off x="3543387" y="3933612"/>
            <a:ext cx="725099" cy="2837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645" name="Shape 1645"/>
          <p:cNvSpPr txBox="1"/>
          <p:nvPr/>
        </p:nvSpPr>
        <p:spPr>
          <a:xfrm>
            <a:off x="4434149" y="3665625"/>
            <a:ext cx="4552200" cy="1054799"/>
          </a:xfrm>
          <a:prstGeom prst="rect">
            <a:avLst/>
          </a:prstGeom>
          <a:noFill/>
          <a:ln>
            <a:noFill/>
          </a:ln>
        </p:spPr>
        <p:txBody>
          <a:bodyPr anchorCtr="0" anchor="t" bIns="91425" lIns="91425" rIns="91425" tIns="91425">
            <a:noAutofit/>
          </a:bodyPr>
          <a:lstStyle/>
          <a:p>
            <a:pPr indent="-336550" lvl="0" marL="457200" rtl="0">
              <a:spcBef>
                <a:spcPts val="0"/>
              </a:spcBef>
              <a:buSzPct val="100000"/>
              <a:buChar char="-"/>
            </a:pPr>
            <a:r>
              <a:rPr b="1" lang="en" sz="1700"/>
              <a:t>Send notification</a:t>
            </a:r>
          </a:p>
          <a:p>
            <a:pPr indent="-336550" lvl="0" marL="457200" rtl="0">
              <a:spcBef>
                <a:spcPts val="0"/>
              </a:spcBef>
              <a:buSzPct val="100000"/>
              <a:buChar char="-"/>
            </a:pPr>
            <a:r>
              <a:rPr b="1" lang="en" sz="1700"/>
              <a:t>Change contract status to “Expired”</a:t>
            </a:r>
          </a:p>
        </p:txBody>
      </p:sp>
      <p:sp>
        <p:nvSpPr>
          <p:cNvPr id="1646" name="Shape 1646"/>
          <p:cNvSpPr/>
          <p:nvPr/>
        </p:nvSpPr>
        <p:spPr>
          <a:xfrm>
            <a:off x="327275" y="4700450"/>
            <a:ext cx="3110400" cy="7884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1800"/>
              <a:t>Payment duedate exceed</a:t>
            </a:r>
          </a:p>
        </p:txBody>
      </p:sp>
      <p:sp>
        <p:nvSpPr>
          <p:cNvPr id="1647" name="Shape 1647"/>
          <p:cNvSpPr/>
          <p:nvPr/>
        </p:nvSpPr>
        <p:spPr>
          <a:xfrm>
            <a:off x="3527662" y="4968437"/>
            <a:ext cx="725099" cy="2837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648" name="Shape 1648"/>
          <p:cNvSpPr txBox="1"/>
          <p:nvPr/>
        </p:nvSpPr>
        <p:spPr>
          <a:xfrm>
            <a:off x="4418550" y="4700450"/>
            <a:ext cx="4725299" cy="1054799"/>
          </a:xfrm>
          <a:prstGeom prst="rect">
            <a:avLst/>
          </a:prstGeom>
          <a:noFill/>
          <a:ln>
            <a:noFill/>
          </a:ln>
        </p:spPr>
        <p:txBody>
          <a:bodyPr anchorCtr="0" anchor="t" bIns="91425" lIns="91425" rIns="91425" tIns="91425">
            <a:noAutofit/>
          </a:bodyPr>
          <a:lstStyle/>
          <a:p>
            <a:pPr indent="-336550" lvl="0" marL="457200" rtl="0">
              <a:spcBef>
                <a:spcPts val="0"/>
              </a:spcBef>
              <a:buSzPct val="100000"/>
              <a:buChar char="-"/>
            </a:pPr>
            <a:r>
              <a:rPr b="1" lang="en" sz="1700"/>
              <a:t>Send notification</a:t>
            </a:r>
          </a:p>
          <a:p>
            <a:pPr indent="-336550" lvl="0" marL="457200" rtl="0">
              <a:spcBef>
                <a:spcPts val="0"/>
              </a:spcBef>
              <a:buSzPct val="100000"/>
              <a:buChar char="-"/>
            </a:pPr>
            <a:r>
              <a:rPr b="1" lang="en" sz="1700"/>
              <a:t>Change contract status to “Cancelled”</a:t>
            </a:r>
          </a:p>
        </p:txBody>
      </p:sp>
      <p:sp>
        <p:nvSpPr>
          <p:cNvPr id="1649" name="Shape 1649"/>
          <p:cNvSpPr/>
          <p:nvPr/>
        </p:nvSpPr>
        <p:spPr>
          <a:xfrm>
            <a:off x="327275" y="5735275"/>
            <a:ext cx="3110400" cy="7884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1800"/>
              <a:t>Contract start date arrives</a:t>
            </a:r>
          </a:p>
        </p:txBody>
      </p:sp>
      <p:sp>
        <p:nvSpPr>
          <p:cNvPr id="1650" name="Shape 1650"/>
          <p:cNvSpPr/>
          <p:nvPr/>
        </p:nvSpPr>
        <p:spPr>
          <a:xfrm>
            <a:off x="3527662" y="6003262"/>
            <a:ext cx="725099" cy="2837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651" name="Shape 1651"/>
          <p:cNvSpPr txBox="1"/>
          <p:nvPr/>
        </p:nvSpPr>
        <p:spPr>
          <a:xfrm>
            <a:off x="4434149" y="5735275"/>
            <a:ext cx="4552200" cy="1054799"/>
          </a:xfrm>
          <a:prstGeom prst="rect">
            <a:avLst/>
          </a:prstGeom>
          <a:noFill/>
          <a:ln>
            <a:noFill/>
          </a:ln>
        </p:spPr>
        <p:txBody>
          <a:bodyPr anchorCtr="0" anchor="t" bIns="91425" lIns="91425" rIns="91425" tIns="91425">
            <a:noAutofit/>
          </a:bodyPr>
          <a:lstStyle/>
          <a:p>
            <a:pPr indent="-336550" lvl="0" marL="457200" rtl="0">
              <a:spcBef>
                <a:spcPts val="0"/>
              </a:spcBef>
              <a:buSzPct val="100000"/>
              <a:buChar char="-"/>
            </a:pPr>
            <a:r>
              <a:rPr b="1" lang="en" sz="1700"/>
              <a:t>Send notification</a:t>
            </a:r>
          </a:p>
          <a:p>
            <a:pPr indent="-336550" lvl="0" marL="457200" rtl="0">
              <a:spcBef>
                <a:spcPts val="0"/>
              </a:spcBef>
              <a:buSzPct val="100000"/>
              <a:buChar char="-"/>
            </a:pPr>
            <a:r>
              <a:rPr b="1" lang="en" sz="1700"/>
              <a:t>Change contract status to “Ready”</a:t>
            </a:r>
          </a:p>
        </p:txBody>
      </p:sp>
      <p:sp>
        <p:nvSpPr>
          <p:cNvPr id="1652" name="Shape 1652"/>
          <p:cNvSpPr txBox="1"/>
          <p:nvPr/>
        </p:nvSpPr>
        <p:spPr>
          <a:xfrm>
            <a:off x="457275" y="1669475"/>
            <a:ext cx="8229600" cy="709499"/>
          </a:xfrm>
          <a:prstGeom prst="rect">
            <a:avLst/>
          </a:prstGeom>
          <a:noFill/>
          <a:ln>
            <a:noFill/>
          </a:ln>
        </p:spPr>
        <p:txBody>
          <a:bodyPr anchorCtr="0" anchor="t" bIns="91425" lIns="91425" rIns="91425" tIns="91425">
            <a:noAutofit/>
          </a:bodyPr>
          <a:lstStyle/>
          <a:p>
            <a:pPr lvl="0" rtl="0" algn="ctr">
              <a:spcBef>
                <a:spcPts val="0"/>
              </a:spcBef>
              <a:buNone/>
            </a:pPr>
            <a:r>
              <a:rPr b="1" lang="en" sz="3000"/>
              <a:t>Scheduler task starts at 00:00 everyday</a:t>
            </a:r>
          </a:p>
        </p:txBody>
      </p:sp>
      <p:sp>
        <p:nvSpPr>
          <p:cNvPr id="1653" name="Shape 165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7" name="Shape 1657"/>
        <p:cNvGrpSpPr/>
        <p:nvPr/>
      </p:nvGrpSpPr>
      <p:grpSpPr>
        <a:xfrm>
          <a:off x="0" y="0"/>
          <a:ext cx="0" cy="0"/>
          <a:chOff x="0" y="0"/>
          <a:chExt cx="0" cy="0"/>
        </a:xfrm>
      </p:grpSpPr>
      <p:sp>
        <p:nvSpPr>
          <p:cNvPr id="1658" name="Shape 1658"/>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Scheduler &amp; Notification</a:t>
            </a:r>
          </a:p>
        </p:txBody>
      </p:sp>
      <p:sp>
        <p:nvSpPr>
          <p:cNvPr id="1659" name="Shape 165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660" name="Shape 1660"/>
          <p:cNvSpPr txBox="1"/>
          <p:nvPr/>
        </p:nvSpPr>
        <p:spPr>
          <a:xfrm>
            <a:off x="457275" y="1669475"/>
            <a:ext cx="8229600" cy="709499"/>
          </a:xfrm>
          <a:prstGeom prst="rect">
            <a:avLst/>
          </a:prstGeom>
          <a:noFill/>
          <a:ln>
            <a:noFill/>
          </a:ln>
        </p:spPr>
        <p:txBody>
          <a:bodyPr anchorCtr="0" anchor="t" bIns="91425" lIns="91425" rIns="91425" tIns="91425">
            <a:noAutofit/>
          </a:bodyPr>
          <a:lstStyle/>
          <a:p>
            <a:pPr lvl="0" rtl="0" algn="ctr">
              <a:spcBef>
                <a:spcPts val="0"/>
              </a:spcBef>
              <a:buNone/>
            </a:pPr>
            <a:r>
              <a:rPr b="1" lang="en" sz="3000"/>
              <a:t>Notify methods</a:t>
            </a:r>
          </a:p>
        </p:txBody>
      </p:sp>
      <p:pic>
        <p:nvPicPr>
          <p:cNvPr id="1661" name="Shape 1661"/>
          <p:cNvPicPr preferRelativeResize="0"/>
          <p:nvPr/>
        </p:nvPicPr>
        <p:blipFill>
          <a:blip r:embed="rId3">
            <a:alphaModFix/>
          </a:blip>
          <a:stretch>
            <a:fillRect/>
          </a:stretch>
        </p:blipFill>
        <p:spPr>
          <a:xfrm flipH="1">
            <a:off x="659400" y="3054625"/>
            <a:ext cx="2647950" cy="2438400"/>
          </a:xfrm>
          <a:prstGeom prst="rect">
            <a:avLst/>
          </a:prstGeom>
          <a:noFill/>
          <a:ln>
            <a:noFill/>
          </a:ln>
        </p:spPr>
      </p:pic>
      <p:pic>
        <p:nvPicPr>
          <p:cNvPr id="1662" name="Shape 1662"/>
          <p:cNvPicPr preferRelativeResize="0"/>
          <p:nvPr/>
        </p:nvPicPr>
        <p:blipFill>
          <a:blip r:embed="rId4">
            <a:alphaModFix/>
          </a:blip>
          <a:stretch>
            <a:fillRect/>
          </a:stretch>
        </p:blipFill>
        <p:spPr>
          <a:xfrm>
            <a:off x="5381974" y="2988675"/>
            <a:ext cx="2564050" cy="2133650"/>
          </a:xfrm>
          <a:prstGeom prst="rect">
            <a:avLst/>
          </a:prstGeom>
          <a:noFill/>
          <a:ln>
            <a:noFill/>
          </a:ln>
        </p:spPr>
      </p:pic>
      <p:sp>
        <p:nvSpPr>
          <p:cNvPr id="1663" name="Shape 1663"/>
          <p:cNvSpPr/>
          <p:nvPr/>
        </p:nvSpPr>
        <p:spPr>
          <a:xfrm>
            <a:off x="2796350" y="2938800"/>
            <a:ext cx="1005600" cy="980399"/>
          </a:xfrm>
          <a:prstGeom prst="star7">
            <a:avLst>
              <a:gd fmla="val 34601" name="adj"/>
              <a:gd fmla="val 102572" name="hf"/>
              <a:gd fmla="val 105210" name="vf"/>
            </a:avLst>
          </a:prstGeom>
          <a:solidFill>
            <a:srgbClr val="E06666"/>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lgn="ctr">
              <a:spcBef>
                <a:spcPts val="0"/>
              </a:spcBef>
              <a:buNone/>
            </a:pPr>
            <a:r>
              <a:rPr b="1" lang="en" sz="3000">
                <a:solidFill>
                  <a:srgbClr val="FFFFFF"/>
                </a:solidFill>
              </a:rPr>
              <a:t>1</a:t>
            </a:r>
          </a:p>
        </p:txBody>
      </p:sp>
      <p:sp>
        <p:nvSpPr>
          <p:cNvPr id="1664" name="Shape 1664"/>
          <p:cNvSpPr/>
          <p:nvPr/>
        </p:nvSpPr>
        <p:spPr>
          <a:xfrm>
            <a:off x="7551200" y="2790425"/>
            <a:ext cx="1005600" cy="980399"/>
          </a:xfrm>
          <a:prstGeom prst="star7">
            <a:avLst>
              <a:gd fmla="val 34601" name="adj"/>
              <a:gd fmla="val 102572" name="hf"/>
              <a:gd fmla="val 105210" name="vf"/>
            </a:avLst>
          </a:prstGeom>
          <a:solidFill>
            <a:srgbClr val="E06666"/>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solidFill>
                  <a:srgbClr val="FFFFFF"/>
                </a:solidFill>
              </a:rPr>
              <a:t>1</a:t>
            </a:r>
          </a:p>
        </p:txBody>
      </p:sp>
      <p:sp>
        <p:nvSpPr>
          <p:cNvPr id="1665" name="Shape 1665"/>
          <p:cNvSpPr txBox="1"/>
          <p:nvPr/>
        </p:nvSpPr>
        <p:spPr>
          <a:xfrm>
            <a:off x="791300" y="5440250"/>
            <a:ext cx="2516099" cy="524699"/>
          </a:xfrm>
          <a:prstGeom prst="rect">
            <a:avLst/>
          </a:prstGeom>
          <a:noFill/>
          <a:ln>
            <a:noFill/>
          </a:ln>
        </p:spPr>
        <p:txBody>
          <a:bodyPr anchorCtr="0" anchor="t" bIns="91425" lIns="91425" rIns="91425" tIns="91425">
            <a:noAutofit/>
          </a:bodyPr>
          <a:lstStyle/>
          <a:p>
            <a:pPr algn="ctr">
              <a:spcBef>
                <a:spcPts val="0"/>
              </a:spcBef>
              <a:buNone/>
            </a:pPr>
            <a:r>
              <a:rPr lang="en" sz="3000"/>
              <a:t>Web</a:t>
            </a:r>
          </a:p>
        </p:txBody>
      </p:sp>
      <p:sp>
        <p:nvSpPr>
          <p:cNvPr id="1666" name="Shape 1666"/>
          <p:cNvSpPr txBox="1"/>
          <p:nvPr/>
        </p:nvSpPr>
        <p:spPr>
          <a:xfrm>
            <a:off x="5405950" y="5493025"/>
            <a:ext cx="2516099" cy="524699"/>
          </a:xfrm>
          <a:prstGeom prst="rect">
            <a:avLst/>
          </a:prstGeom>
          <a:noFill/>
          <a:ln>
            <a:noFill/>
          </a:ln>
        </p:spPr>
        <p:txBody>
          <a:bodyPr anchorCtr="0" anchor="t" bIns="91425" lIns="91425" rIns="91425" tIns="91425">
            <a:noAutofit/>
          </a:bodyPr>
          <a:lstStyle/>
          <a:p>
            <a:pPr lvl="0" rtl="0" algn="ctr">
              <a:spcBef>
                <a:spcPts val="0"/>
              </a:spcBef>
              <a:buNone/>
            </a:pPr>
            <a:r>
              <a:rPr lang="en" sz="3000"/>
              <a:t>Email</a:t>
            </a:r>
          </a:p>
        </p:txBody>
      </p:sp>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0" name="Shape 1670"/>
        <p:cNvGrpSpPr/>
        <p:nvPr/>
      </p:nvGrpSpPr>
      <p:grpSpPr>
        <a:xfrm>
          <a:off x="0" y="0"/>
          <a:ext cx="0" cy="0"/>
          <a:chOff x="0" y="0"/>
          <a:chExt cx="0" cy="0"/>
        </a:xfrm>
      </p:grpSpPr>
      <p:sp>
        <p:nvSpPr>
          <p:cNvPr id="1671" name="Shape 1671"/>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Scheduler &amp; Notification</a:t>
            </a:r>
          </a:p>
        </p:txBody>
      </p:sp>
      <p:sp>
        <p:nvSpPr>
          <p:cNvPr id="1672" name="Shape 167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673" name="Shape 1673"/>
          <p:cNvSpPr txBox="1"/>
          <p:nvPr/>
        </p:nvSpPr>
        <p:spPr>
          <a:xfrm>
            <a:off x="3211950" y="1698025"/>
            <a:ext cx="2720100" cy="708900"/>
          </a:xfrm>
          <a:prstGeom prst="rect">
            <a:avLst/>
          </a:prstGeom>
          <a:noFill/>
          <a:ln>
            <a:noFill/>
          </a:ln>
        </p:spPr>
        <p:txBody>
          <a:bodyPr anchorCtr="0" anchor="t" bIns="91425" lIns="91425" rIns="91425" tIns="91425">
            <a:noAutofit/>
          </a:bodyPr>
          <a:lstStyle/>
          <a:p>
            <a:pPr lvl="0" rtl="0" algn="ctr">
              <a:spcBef>
                <a:spcPts val="600"/>
              </a:spcBef>
              <a:buClr>
                <a:schemeClr val="dk1"/>
              </a:buClr>
              <a:buSzPct val="36666"/>
              <a:buFont typeface="Arial"/>
              <a:buNone/>
            </a:pPr>
            <a:r>
              <a:rPr lang="en" sz="3000">
                <a:solidFill>
                  <a:schemeClr val="dk1"/>
                </a:solidFill>
              </a:rPr>
              <a:t>Ajax Polling</a:t>
            </a:r>
          </a:p>
        </p:txBody>
      </p:sp>
      <p:grpSp>
        <p:nvGrpSpPr>
          <p:cNvPr id="1674" name="Shape 1674"/>
          <p:cNvGrpSpPr/>
          <p:nvPr/>
        </p:nvGrpSpPr>
        <p:grpSpPr>
          <a:xfrm>
            <a:off x="7362102" y="3616846"/>
            <a:ext cx="1221466" cy="1314307"/>
            <a:chOff x="2711675" y="2364825"/>
            <a:chExt cx="2695799" cy="2900699"/>
          </a:xfrm>
        </p:grpSpPr>
        <p:sp>
          <p:nvSpPr>
            <p:cNvPr id="1675" name="Shape 1675"/>
            <p:cNvSpPr/>
            <p:nvPr/>
          </p:nvSpPr>
          <p:spPr>
            <a:xfrm>
              <a:off x="2711675" y="2364825"/>
              <a:ext cx="2695799" cy="2900699"/>
            </a:xfrm>
            <a:prstGeom prst="roundRect">
              <a:avLst>
                <a:gd fmla="val 16667" name="adj"/>
              </a:avLst>
            </a:prstGeom>
            <a:solidFill>
              <a:srgbClr val="93C47D"/>
            </a:solidFill>
            <a:ln cap="flat" cmpd="sng" w="38100">
              <a:solidFill>
                <a:srgbClr val="38761D"/>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1676" name="Shape 1676"/>
            <p:cNvPicPr preferRelativeResize="0"/>
            <p:nvPr/>
          </p:nvPicPr>
          <p:blipFill>
            <a:blip r:embed="rId3">
              <a:alphaModFix/>
            </a:blip>
            <a:stretch>
              <a:fillRect/>
            </a:stretch>
          </p:blipFill>
          <p:spPr>
            <a:xfrm>
              <a:off x="3143250" y="2892975"/>
              <a:ext cx="1964775" cy="1964775"/>
            </a:xfrm>
            <a:prstGeom prst="rect">
              <a:avLst/>
            </a:prstGeom>
            <a:noFill/>
            <a:ln>
              <a:noFill/>
            </a:ln>
          </p:spPr>
        </p:pic>
      </p:grpSp>
      <p:sp>
        <p:nvSpPr>
          <p:cNvPr id="1677" name="Shape 1677"/>
          <p:cNvSpPr txBox="1"/>
          <p:nvPr/>
        </p:nvSpPr>
        <p:spPr>
          <a:xfrm>
            <a:off x="6942925" y="5129750"/>
            <a:ext cx="2059800" cy="524699"/>
          </a:xfrm>
          <a:prstGeom prst="rect">
            <a:avLst/>
          </a:prstGeom>
          <a:noFill/>
          <a:ln>
            <a:noFill/>
          </a:ln>
        </p:spPr>
        <p:txBody>
          <a:bodyPr anchorCtr="0" anchor="t" bIns="91425" lIns="91425" rIns="91425" tIns="91425">
            <a:noAutofit/>
          </a:bodyPr>
          <a:lstStyle/>
          <a:p>
            <a:pPr lvl="0" rtl="0" algn="ctr">
              <a:spcBef>
                <a:spcPts val="0"/>
              </a:spcBef>
              <a:buNone/>
            </a:pPr>
            <a:r>
              <a:rPr b="1" lang="en" sz="1800"/>
              <a:t>Scheduler</a:t>
            </a:r>
          </a:p>
        </p:txBody>
      </p:sp>
      <p:sp>
        <p:nvSpPr>
          <p:cNvPr id="1678" name="Shape 1678"/>
          <p:cNvSpPr/>
          <p:nvPr/>
        </p:nvSpPr>
        <p:spPr>
          <a:xfrm>
            <a:off x="3883537" y="3424100"/>
            <a:ext cx="2324400" cy="1699800"/>
          </a:xfrm>
          <a:prstGeom prst="roundRect">
            <a:avLst>
              <a:gd fmla="val 16667" name="adj"/>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rtl="0" algn="ctr">
              <a:spcBef>
                <a:spcPts val="0"/>
              </a:spcBef>
              <a:buNone/>
            </a:pPr>
            <a:r>
              <a:t/>
            </a:r>
            <a:endParaRPr b="1" sz="1800"/>
          </a:p>
          <a:p>
            <a:pPr rtl="0" algn="ctr">
              <a:spcBef>
                <a:spcPts val="0"/>
              </a:spcBef>
              <a:buNone/>
            </a:pPr>
            <a:r>
              <a:t/>
            </a:r>
            <a:endParaRPr b="1" sz="1800"/>
          </a:p>
          <a:p>
            <a:pPr rtl="0" algn="ctr">
              <a:spcBef>
                <a:spcPts val="0"/>
              </a:spcBef>
              <a:buNone/>
            </a:pPr>
            <a:r>
              <a:t/>
            </a:r>
            <a:endParaRPr b="1" sz="1800"/>
          </a:p>
          <a:p>
            <a:pPr rtl="0" algn="ctr">
              <a:spcBef>
                <a:spcPts val="0"/>
              </a:spcBef>
              <a:buNone/>
            </a:pPr>
            <a:r>
              <a:rPr b="1" lang="en" sz="1800"/>
              <a:t>Web Application</a:t>
            </a:r>
          </a:p>
          <a:p>
            <a:pPr algn="ctr">
              <a:spcBef>
                <a:spcPts val="0"/>
              </a:spcBef>
              <a:buNone/>
            </a:pPr>
            <a:r>
              <a:rPr b="1" lang="en" sz="1800"/>
              <a:t>(Server side)</a:t>
            </a:r>
          </a:p>
        </p:txBody>
      </p:sp>
      <p:cxnSp>
        <p:nvCxnSpPr>
          <p:cNvPr id="1679" name="Shape 1679"/>
          <p:cNvCxnSpPr>
            <a:stCxn id="1675" idx="1"/>
            <a:endCxn id="1678" idx="3"/>
          </p:cNvCxnSpPr>
          <p:nvPr/>
        </p:nvCxnSpPr>
        <p:spPr>
          <a:xfrm rot="10800000">
            <a:off x="6208002" y="4274000"/>
            <a:ext cx="1154100" cy="0"/>
          </a:xfrm>
          <a:prstGeom prst="straightConnector1">
            <a:avLst/>
          </a:prstGeom>
          <a:noFill/>
          <a:ln cap="flat" cmpd="sng" w="38100">
            <a:solidFill>
              <a:schemeClr val="dk2"/>
            </a:solidFill>
            <a:prstDash val="solid"/>
            <a:round/>
            <a:headEnd len="lg" w="lg" type="none"/>
            <a:tailEnd len="lg" w="lg" type="triangle"/>
          </a:ln>
        </p:spPr>
      </p:cxnSp>
      <p:sp>
        <p:nvSpPr>
          <p:cNvPr id="1680" name="Shape 1680"/>
          <p:cNvSpPr txBox="1"/>
          <p:nvPr/>
        </p:nvSpPr>
        <p:spPr>
          <a:xfrm>
            <a:off x="6636637" y="2973050"/>
            <a:ext cx="2027699" cy="445199"/>
          </a:xfrm>
          <a:prstGeom prst="rect">
            <a:avLst/>
          </a:prstGeom>
          <a:noFill/>
          <a:ln>
            <a:noFill/>
          </a:ln>
        </p:spPr>
        <p:txBody>
          <a:bodyPr anchorCtr="0" anchor="t" bIns="91425" lIns="91425" rIns="91425" tIns="91425">
            <a:noAutofit/>
          </a:bodyPr>
          <a:lstStyle/>
          <a:p>
            <a:pPr>
              <a:spcBef>
                <a:spcPts val="0"/>
              </a:spcBef>
              <a:buNone/>
            </a:pPr>
            <a:r>
              <a:rPr b="1" lang="en" sz="1600"/>
              <a:t>Send notifications</a:t>
            </a:r>
          </a:p>
        </p:txBody>
      </p:sp>
      <p:cxnSp>
        <p:nvCxnSpPr>
          <p:cNvPr id="1681" name="Shape 1681"/>
          <p:cNvCxnSpPr/>
          <p:nvPr/>
        </p:nvCxnSpPr>
        <p:spPr>
          <a:xfrm flipH="1">
            <a:off x="6900362" y="3297425"/>
            <a:ext cx="379199" cy="956099"/>
          </a:xfrm>
          <a:prstGeom prst="straightConnector1">
            <a:avLst/>
          </a:prstGeom>
          <a:noFill/>
          <a:ln cap="flat" cmpd="sng" w="19050">
            <a:solidFill>
              <a:schemeClr val="dk2"/>
            </a:solidFill>
            <a:prstDash val="solid"/>
            <a:round/>
            <a:headEnd len="lg" w="lg" type="none"/>
            <a:tailEnd len="lg" w="lg" type="none"/>
          </a:ln>
        </p:spPr>
      </p:cxnSp>
      <p:sp>
        <p:nvSpPr>
          <p:cNvPr id="1682" name="Shape 1682"/>
          <p:cNvSpPr/>
          <p:nvPr/>
        </p:nvSpPr>
        <p:spPr>
          <a:xfrm>
            <a:off x="404962" y="3424100"/>
            <a:ext cx="2324400" cy="1699800"/>
          </a:xfrm>
          <a:prstGeom prst="roundRect">
            <a:avLst>
              <a:gd fmla="val 16667" name="adj"/>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rtl="0" algn="ctr">
              <a:spcBef>
                <a:spcPts val="0"/>
              </a:spcBef>
              <a:buNone/>
            </a:pPr>
            <a:r>
              <a:t/>
            </a:r>
            <a:endParaRPr b="1" sz="1800"/>
          </a:p>
          <a:p>
            <a:pPr rtl="0" algn="ctr">
              <a:spcBef>
                <a:spcPts val="0"/>
              </a:spcBef>
              <a:buNone/>
            </a:pPr>
            <a:r>
              <a:t/>
            </a:r>
            <a:endParaRPr b="1" sz="1800"/>
          </a:p>
          <a:p>
            <a:pPr rtl="0" algn="ctr">
              <a:spcBef>
                <a:spcPts val="0"/>
              </a:spcBef>
              <a:buNone/>
            </a:pPr>
            <a:r>
              <a:t/>
            </a:r>
            <a:endParaRPr b="1" sz="1800"/>
          </a:p>
          <a:p>
            <a:pPr lvl="0" rtl="0" algn="ctr">
              <a:spcBef>
                <a:spcPts val="0"/>
              </a:spcBef>
              <a:buNone/>
            </a:pPr>
            <a:r>
              <a:rPr b="1" lang="en" sz="1800"/>
              <a:t>Web Application</a:t>
            </a:r>
          </a:p>
          <a:p>
            <a:pPr lvl="0" rtl="0" algn="ctr">
              <a:spcBef>
                <a:spcPts val="0"/>
              </a:spcBef>
              <a:buNone/>
            </a:pPr>
            <a:r>
              <a:rPr b="1" lang="en" sz="1800"/>
              <a:t>(Client side)</a:t>
            </a:r>
          </a:p>
        </p:txBody>
      </p:sp>
      <p:cxnSp>
        <p:nvCxnSpPr>
          <p:cNvPr id="1683" name="Shape 1683"/>
          <p:cNvCxnSpPr/>
          <p:nvPr/>
        </p:nvCxnSpPr>
        <p:spPr>
          <a:xfrm rot="10800000">
            <a:off x="2758326" y="4781025"/>
            <a:ext cx="1154100" cy="0"/>
          </a:xfrm>
          <a:prstGeom prst="straightConnector1">
            <a:avLst/>
          </a:prstGeom>
          <a:noFill/>
          <a:ln cap="flat" cmpd="sng" w="38100">
            <a:solidFill>
              <a:schemeClr val="dk2"/>
            </a:solidFill>
            <a:prstDash val="solid"/>
            <a:round/>
            <a:headEnd len="lg" w="lg" type="none"/>
            <a:tailEnd len="lg" w="lg" type="triangle"/>
          </a:ln>
        </p:spPr>
      </p:cxnSp>
      <p:cxnSp>
        <p:nvCxnSpPr>
          <p:cNvPr id="1684" name="Shape 1684"/>
          <p:cNvCxnSpPr/>
          <p:nvPr/>
        </p:nvCxnSpPr>
        <p:spPr>
          <a:xfrm>
            <a:off x="2758362" y="3756450"/>
            <a:ext cx="1154100" cy="0"/>
          </a:xfrm>
          <a:prstGeom prst="straightConnector1">
            <a:avLst/>
          </a:prstGeom>
          <a:noFill/>
          <a:ln cap="flat" cmpd="sng" w="38100">
            <a:solidFill>
              <a:schemeClr val="dk2"/>
            </a:solidFill>
            <a:prstDash val="solid"/>
            <a:round/>
            <a:headEnd len="lg" w="lg" type="none"/>
            <a:tailEnd len="lg" w="lg" type="triangle"/>
          </a:ln>
        </p:spPr>
      </p:cxnSp>
      <p:cxnSp>
        <p:nvCxnSpPr>
          <p:cNvPr id="1685" name="Shape 1685"/>
          <p:cNvCxnSpPr/>
          <p:nvPr/>
        </p:nvCxnSpPr>
        <p:spPr>
          <a:xfrm rot="10800000">
            <a:off x="2758314" y="3966725"/>
            <a:ext cx="1154100" cy="0"/>
          </a:xfrm>
          <a:prstGeom prst="straightConnector1">
            <a:avLst/>
          </a:prstGeom>
          <a:noFill/>
          <a:ln cap="flat" cmpd="sng" w="38100">
            <a:solidFill>
              <a:schemeClr val="dk2"/>
            </a:solidFill>
            <a:prstDash val="solid"/>
            <a:round/>
            <a:headEnd len="lg" w="lg" type="none"/>
            <a:tailEnd len="lg" w="lg" type="triangle"/>
          </a:ln>
        </p:spPr>
      </p:cxnSp>
      <p:cxnSp>
        <p:nvCxnSpPr>
          <p:cNvPr id="1686" name="Shape 1686"/>
          <p:cNvCxnSpPr/>
          <p:nvPr/>
        </p:nvCxnSpPr>
        <p:spPr>
          <a:xfrm>
            <a:off x="2758400" y="4177000"/>
            <a:ext cx="1154100" cy="0"/>
          </a:xfrm>
          <a:prstGeom prst="straightConnector1">
            <a:avLst/>
          </a:prstGeom>
          <a:noFill/>
          <a:ln cap="flat" cmpd="sng" w="38100">
            <a:solidFill>
              <a:schemeClr val="dk2"/>
            </a:solidFill>
            <a:prstDash val="solid"/>
            <a:round/>
            <a:headEnd len="lg" w="lg" type="none"/>
            <a:tailEnd len="lg" w="lg" type="triangle"/>
          </a:ln>
        </p:spPr>
      </p:cxnSp>
      <p:cxnSp>
        <p:nvCxnSpPr>
          <p:cNvPr id="1687" name="Shape 1687"/>
          <p:cNvCxnSpPr/>
          <p:nvPr/>
        </p:nvCxnSpPr>
        <p:spPr>
          <a:xfrm rot="10800000">
            <a:off x="2758364" y="4387275"/>
            <a:ext cx="1154100" cy="0"/>
          </a:xfrm>
          <a:prstGeom prst="straightConnector1">
            <a:avLst/>
          </a:prstGeom>
          <a:noFill/>
          <a:ln cap="flat" cmpd="sng" w="38100">
            <a:solidFill>
              <a:schemeClr val="dk2"/>
            </a:solidFill>
            <a:prstDash val="solid"/>
            <a:round/>
            <a:headEnd len="lg" w="lg" type="none"/>
            <a:tailEnd len="lg" w="lg" type="triangle"/>
          </a:ln>
        </p:spPr>
      </p:cxnSp>
      <p:cxnSp>
        <p:nvCxnSpPr>
          <p:cNvPr id="1688" name="Shape 1688"/>
          <p:cNvCxnSpPr/>
          <p:nvPr/>
        </p:nvCxnSpPr>
        <p:spPr>
          <a:xfrm>
            <a:off x="2758450" y="4597550"/>
            <a:ext cx="1154100" cy="0"/>
          </a:xfrm>
          <a:prstGeom prst="straightConnector1">
            <a:avLst/>
          </a:prstGeom>
          <a:noFill/>
          <a:ln cap="flat" cmpd="sng" w="38100">
            <a:solidFill>
              <a:schemeClr val="dk2"/>
            </a:solidFill>
            <a:prstDash val="solid"/>
            <a:round/>
            <a:headEnd len="lg" w="lg" type="none"/>
            <a:tailEnd len="lg" w="lg" type="triangle"/>
          </a:ln>
        </p:spPr>
      </p:cxnSp>
      <p:sp>
        <p:nvSpPr>
          <p:cNvPr id="1689" name="Shape 1689"/>
          <p:cNvSpPr txBox="1"/>
          <p:nvPr/>
        </p:nvSpPr>
        <p:spPr>
          <a:xfrm>
            <a:off x="1150962" y="5736825"/>
            <a:ext cx="2027699" cy="445199"/>
          </a:xfrm>
          <a:prstGeom prst="rect">
            <a:avLst/>
          </a:prstGeom>
          <a:noFill/>
          <a:ln>
            <a:noFill/>
          </a:ln>
        </p:spPr>
        <p:txBody>
          <a:bodyPr anchorCtr="0" anchor="t" bIns="91425" lIns="91425" rIns="91425" tIns="91425">
            <a:noAutofit/>
          </a:bodyPr>
          <a:lstStyle/>
          <a:p>
            <a:pPr lvl="0" rtl="0">
              <a:spcBef>
                <a:spcPts val="0"/>
              </a:spcBef>
              <a:buNone/>
            </a:pPr>
            <a:r>
              <a:rPr b="1" lang="en" sz="1600"/>
              <a:t>Get notifications</a:t>
            </a:r>
          </a:p>
        </p:txBody>
      </p:sp>
      <p:cxnSp>
        <p:nvCxnSpPr>
          <p:cNvPr id="1690" name="Shape 1690"/>
          <p:cNvCxnSpPr>
            <a:stCxn id="1689" idx="0"/>
          </p:cNvCxnSpPr>
          <p:nvPr/>
        </p:nvCxnSpPr>
        <p:spPr>
          <a:xfrm flipH="1" rot="10800000">
            <a:off x="2164812" y="4781025"/>
            <a:ext cx="1092300" cy="955800"/>
          </a:xfrm>
          <a:prstGeom prst="straightConnector1">
            <a:avLst/>
          </a:prstGeom>
          <a:noFill/>
          <a:ln cap="flat" cmpd="sng" w="19050">
            <a:solidFill>
              <a:schemeClr val="dk2"/>
            </a:solidFill>
            <a:prstDash val="solid"/>
            <a:round/>
            <a:headEnd len="lg" w="lg" type="none"/>
            <a:tailEnd len="lg" w="lg" type="none"/>
          </a:ln>
        </p:spPr>
      </p:cxnSp>
      <p:sp>
        <p:nvSpPr>
          <p:cNvPr id="1691" name="Shape 1691"/>
          <p:cNvSpPr txBox="1"/>
          <p:nvPr/>
        </p:nvSpPr>
        <p:spPr>
          <a:xfrm>
            <a:off x="3475650" y="2391300"/>
            <a:ext cx="2456399" cy="265800"/>
          </a:xfrm>
          <a:prstGeom prst="rect">
            <a:avLst/>
          </a:prstGeom>
          <a:noFill/>
          <a:ln>
            <a:noFill/>
          </a:ln>
        </p:spPr>
        <p:txBody>
          <a:bodyPr anchorCtr="0" anchor="t" bIns="91425" lIns="91425" rIns="91425" tIns="91425">
            <a:noAutofit/>
          </a:bodyPr>
          <a:lstStyle/>
          <a:p>
            <a:pPr>
              <a:spcBef>
                <a:spcPts val="0"/>
              </a:spcBef>
              <a:buNone/>
            </a:pPr>
            <a:r>
              <a:rPr b="1" lang="en" sz="1800"/>
              <a:t>Interval: 3 seconds</a:t>
            </a:r>
          </a:p>
        </p:txBody>
      </p:sp>
      <p:pic>
        <p:nvPicPr>
          <p:cNvPr id="1692" name="Shape 1692"/>
          <p:cNvPicPr preferRelativeResize="0"/>
          <p:nvPr/>
        </p:nvPicPr>
        <p:blipFill>
          <a:blip r:embed="rId4">
            <a:alphaModFix/>
          </a:blip>
          <a:stretch>
            <a:fillRect/>
          </a:stretch>
        </p:blipFill>
        <p:spPr>
          <a:xfrm>
            <a:off x="4646336" y="3466375"/>
            <a:ext cx="798934" cy="955800"/>
          </a:xfrm>
          <a:prstGeom prst="rect">
            <a:avLst/>
          </a:prstGeom>
          <a:noFill/>
          <a:ln>
            <a:noFill/>
          </a:ln>
        </p:spPr>
      </p:pic>
      <p:grpSp>
        <p:nvGrpSpPr>
          <p:cNvPr id="1693" name="Shape 1693"/>
          <p:cNvGrpSpPr/>
          <p:nvPr/>
        </p:nvGrpSpPr>
        <p:grpSpPr>
          <a:xfrm>
            <a:off x="1109812" y="3556375"/>
            <a:ext cx="914704" cy="775775"/>
            <a:chOff x="1075825" y="3242887"/>
            <a:chExt cx="914704" cy="775775"/>
          </a:xfrm>
        </p:grpSpPr>
        <p:pic>
          <p:nvPicPr>
            <p:cNvPr id="1694" name="Shape 1694"/>
            <p:cNvPicPr preferRelativeResize="0"/>
            <p:nvPr/>
          </p:nvPicPr>
          <p:blipFill>
            <a:blip r:embed="rId5">
              <a:alphaModFix/>
            </a:blip>
            <a:stretch>
              <a:fillRect/>
            </a:stretch>
          </p:blipFill>
          <p:spPr>
            <a:xfrm flipH="1">
              <a:off x="1191603" y="3242887"/>
              <a:ext cx="798925" cy="775775"/>
            </a:xfrm>
            <a:prstGeom prst="rect">
              <a:avLst/>
            </a:prstGeom>
            <a:noFill/>
            <a:ln>
              <a:noFill/>
            </a:ln>
          </p:spPr>
        </p:pic>
        <p:pic>
          <p:nvPicPr>
            <p:cNvPr id="1695" name="Shape 1695"/>
            <p:cNvPicPr preferRelativeResize="0"/>
            <p:nvPr/>
          </p:nvPicPr>
          <p:blipFill>
            <a:blip r:embed="rId6">
              <a:alphaModFix/>
            </a:blip>
            <a:stretch>
              <a:fillRect/>
            </a:stretch>
          </p:blipFill>
          <p:spPr>
            <a:xfrm>
              <a:off x="1075825" y="3408163"/>
              <a:ext cx="445200" cy="445200"/>
            </a:xfrm>
            <a:prstGeom prst="rect">
              <a:avLst/>
            </a:prstGeom>
            <a:noFill/>
            <a:ln>
              <a:noFill/>
            </a:ln>
          </p:spPr>
        </p:pic>
      </p:grpSp>
    </p:spTree>
  </p:cSld>
  <p:clrMapOvr>
    <a:masterClrMapping/>
  </p:clrMapOvr>
  <p:transition spd="slow">
    <p:cut/>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9" name="Shape 1699"/>
        <p:cNvGrpSpPr/>
        <p:nvPr/>
      </p:nvGrpSpPr>
      <p:grpSpPr>
        <a:xfrm>
          <a:off x="0" y="0"/>
          <a:ext cx="0" cy="0"/>
          <a:chOff x="0" y="0"/>
          <a:chExt cx="0" cy="0"/>
        </a:xfrm>
      </p:grpSpPr>
      <p:sp>
        <p:nvSpPr>
          <p:cNvPr id="1700" name="Shape 1700"/>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Scheduler &amp; Notification</a:t>
            </a:r>
          </a:p>
        </p:txBody>
      </p:sp>
      <p:sp>
        <p:nvSpPr>
          <p:cNvPr id="1701" name="Shape 170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702" name="Shape 1702"/>
          <p:cNvSpPr txBox="1"/>
          <p:nvPr/>
        </p:nvSpPr>
        <p:spPr>
          <a:xfrm>
            <a:off x="870150" y="3270175"/>
            <a:ext cx="7969199" cy="977400"/>
          </a:xfrm>
          <a:prstGeom prst="rect">
            <a:avLst/>
          </a:prstGeom>
          <a:noFill/>
          <a:ln>
            <a:noFill/>
          </a:ln>
        </p:spPr>
        <p:txBody>
          <a:bodyPr anchorCtr="0" anchor="t" bIns="91425" lIns="91425" rIns="91425" tIns="91425">
            <a:noAutofit/>
          </a:bodyPr>
          <a:lstStyle/>
          <a:p>
            <a:pPr lvl="0" rtl="0">
              <a:spcBef>
                <a:spcPts val="0"/>
              </a:spcBef>
              <a:buNone/>
            </a:pPr>
            <a:r>
              <a:rPr lang="en" sz="2400"/>
              <a:t>Change system time, Scheduler changes contract status and notifies to customer.</a:t>
            </a:r>
          </a:p>
        </p:txBody>
      </p:sp>
      <p:sp>
        <p:nvSpPr>
          <p:cNvPr id="1703" name="Shape 1703"/>
          <p:cNvSpPr txBox="1"/>
          <p:nvPr/>
        </p:nvSpPr>
        <p:spPr>
          <a:xfrm>
            <a:off x="781650" y="2598775"/>
            <a:ext cx="4380300" cy="671400"/>
          </a:xfrm>
          <a:prstGeom prst="rect">
            <a:avLst/>
          </a:prstGeom>
          <a:noFill/>
          <a:ln>
            <a:noFill/>
          </a:ln>
        </p:spPr>
        <p:txBody>
          <a:bodyPr anchorCtr="0" anchor="t" bIns="91425" lIns="91425" rIns="91425" tIns="91425">
            <a:noAutofit/>
          </a:bodyPr>
          <a:lstStyle/>
          <a:p>
            <a:pPr lvl="0" rtl="0">
              <a:spcBef>
                <a:spcPts val="0"/>
              </a:spcBef>
              <a:buNone/>
            </a:pPr>
            <a:r>
              <a:rPr b="1" lang="en" sz="3000"/>
              <a:t>Scenario:</a:t>
            </a:r>
          </a:p>
        </p:txBody>
      </p:sp>
      <p:sp>
        <p:nvSpPr>
          <p:cNvPr id="1704" name="Shape 1704"/>
          <p:cNvSpPr txBox="1"/>
          <p:nvPr/>
        </p:nvSpPr>
        <p:spPr>
          <a:xfrm>
            <a:off x="2008500" y="1687175"/>
            <a:ext cx="6678299" cy="6714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contract, expired contract, customer check notification at website and email</a:t>
            </a:r>
          </a:p>
        </p:txBody>
      </p:sp>
      <p:sp>
        <p:nvSpPr>
          <p:cNvPr id="1705" name="Shape 1705"/>
          <p:cNvSpPr txBox="1"/>
          <p:nvPr/>
        </p:nvSpPr>
        <p:spPr>
          <a:xfrm>
            <a:off x="457200" y="1687175"/>
            <a:ext cx="1551299" cy="671400"/>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b="1" lang="en" sz="2400">
                <a:solidFill>
                  <a:schemeClr val="dk1"/>
                </a:solidFill>
              </a:rPr>
              <a:t>DEMO 4: </a:t>
            </a:r>
          </a:p>
        </p:txBody>
      </p:sp>
    </p:spTree>
  </p:cSld>
  <p:clrMapOvr>
    <a:masterClrMapping/>
  </p:clrMapOvr>
  <p:transition spd="slow">
    <p:cut/>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9" name="Shape 1709"/>
        <p:cNvGrpSpPr/>
        <p:nvPr/>
      </p:nvGrpSpPr>
      <p:grpSpPr>
        <a:xfrm>
          <a:off x="0" y="0"/>
          <a:ext cx="0" cy="0"/>
          <a:chOff x="0" y="0"/>
          <a:chExt cx="0" cy="0"/>
        </a:xfrm>
      </p:grpSpPr>
      <p:sp>
        <p:nvSpPr>
          <p:cNvPr id="1710" name="Shape 171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Scheduler &amp; Notification</a:t>
            </a:r>
          </a:p>
        </p:txBody>
      </p:sp>
      <p:pic>
        <p:nvPicPr>
          <p:cNvPr id="1711" name="Shape 1711"/>
          <p:cNvPicPr preferRelativeResize="0"/>
          <p:nvPr/>
        </p:nvPicPr>
        <p:blipFill rotWithShape="1">
          <a:blip r:embed="rId3">
            <a:alphaModFix/>
          </a:blip>
          <a:srcRect b="0" l="0" r="0" t="12480"/>
          <a:stretch/>
        </p:blipFill>
        <p:spPr>
          <a:xfrm>
            <a:off x="775614" y="2510974"/>
            <a:ext cx="7592775" cy="4327773"/>
          </a:xfrm>
          <a:prstGeom prst="rect">
            <a:avLst/>
          </a:prstGeom>
          <a:noFill/>
          <a:ln>
            <a:noFill/>
          </a:ln>
        </p:spPr>
      </p:pic>
      <p:sp>
        <p:nvSpPr>
          <p:cNvPr id="1712" name="Shape 1712"/>
          <p:cNvSpPr txBox="1"/>
          <p:nvPr/>
        </p:nvSpPr>
        <p:spPr>
          <a:xfrm>
            <a:off x="2008500" y="1687175"/>
            <a:ext cx="6678299" cy="6714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contract, expired contract, customer check notification at website and email</a:t>
            </a:r>
          </a:p>
        </p:txBody>
      </p:sp>
      <p:sp>
        <p:nvSpPr>
          <p:cNvPr id="1713" name="Shape 1713"/>
          <p:cNvSpPr txBox="1"/>
          <p:nvPr/>
        </p:nvSpPr>
        <p:spPr>
          <a:xfrm>
            <a:off x="457200" y="1687175"/>
            <a:ext cx="1551299" cy="671400"/>
          </a:xfrm>
          <a:prstGeom prst="rect">
            <a:avLst/>
          </a:prstGeom>
          <a:noFill/>
          <a:ln>
            <a:noFill/>
          </a:ln>
        </p:spPr>
        <p:txBody>
          <a:bodyPr anchorCtr="0" anchor="t" bIns="91425" lIns="91425" rIns="91425" tIns="91425">
            <a:noAutofit/>
          </a:bodyPr>
          <a:lstStyle/>
          <a:p>
            <a:pPr lvl="0">
              <a:spcBef>
                <a:spcPts val="0"/>
              </a:spcBef>
              <a:buClr>
                <a:schemeClr val="dk1"/>
              </a:buClr>
              <a:buSzPct val="45833"/>
              <a:buFont typeface="Arial"/>
              <a:buNone/>
            </a:pPr>
            <a:r>
              <a:rPr b="1" lang="en" sz="2400">
                <a:solidFill>
                  <a:schemeClr val="dk1"/>
                </a:solidFill>
              </a:rPr>
              <a:t>DEMO 4: </a:t>
            </a:r>
          </a:p>
        </p:txBody>
      </p:sp>
      <p:sp>
        <p:nvSpPr>
          <p:cNvPr id="1714" name="Shape 1714"/>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715" name="Shape 1715"/>
          <p:cNvSpPr/>
          <p:nvPr/>
        </p:nvSpPr>
        <p:spPr>
          <a:xfrm>
            <a:off x="2788000" y="2510975"/>
            <a:ext cx="4955100" cy="41907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716" name="Shape 1716"/>
          <p:cNvSpPr/>
          <p:nvPr/>
        </p:nvSpPr>
        <p:spPr>
          <a:xfrm>
            <a:off x="2579450" y="3198575"/>
            <a:ext cx="1366199" cy="6714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cxnSp>
        <p:nvCxnSpPr>
          <p:cNvPr id="1717" name="Shape 1717"/>
          <p:cNvCxnSpPr>
            <a:endCxn id="1718" idx="0"/>
          </p:cNvCxnSpPr>
          <p:nvPr/>
        </p:nvCxnSpPr>
        <p:spPr>
          <a:xfrm>
            <a:off x="2328725" y="5304900"/>
            <a:ext cx="821700" cy="547500"/>
          </a:xfrm>
          <a:prstGeom prst="straightConnector1">
            <a:avLst/>
          </a:prstGeom>
          <a:noFill/>
          <a:ln cap="flat" cmpd="sng" w="19050">
            <a:solidFill>
              <a:srgbClr val="000000"/>
            </a:solidFill>
            <a:prstDash val="dash"/>
            <a:round/>
            <a:headEnd len="lg" w="lg" type="none"/>
            <a:tailEnd len="lg" w="lg" type="none"/>
          </a:ln>
        </p:spPr>
      </p:cxnSp>
      <p:sp>
        <p:nvSpPr>
          <p:cNvPr id="1718" name="Shape 1718"/>
          <p:cNvSpPr txBox="1"/>
          <p:nvPr/>
        </p:nvSpPr>
        <p:spPr>
          <a:xfrm>
            <a:off x="2268425" y="58524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19" name="Shape 1719"/>
          <p:cNvPicPr preferRelativeResize="0"/>
          <p:nvPr/>
        </p:nvPicPr>
        <p:blipFill>
          <a:blip r:embed="rId4">
            <a:alphaModFix/>
          </a:blip>
          <a:stretch>
            <a:fillRect/>
          </a:stretch>
        </p:blipFill>
        <p:spPr>
          <a:xfrm>
            <a:off x="2570387" y="6307375"/>
            <a:ext cx="1160069" cy="412124"/>
          </a:xfrm>
          <a:prstGeom prst="rect">
            <a:avLst/>
          </a:prstGeom>
          <a:noFill/>
          <a:ln>
            <a:noFill/>
          </a:ln>
        </p:spPr>
      </p:pic>
      <p:cxnSp>
        <p:nvCxnSpPr>
          <p:cNvPr id="1720" name="Shape 1720"/>
          <p:cNvCxnSpPr/>
          <p:nvPr/>
        </p:nvCxnSpPr>
        <p:spPr>
          <a:xfrm>
            <a:off x="1764000" y="2738450"/>
            <a:ext cx="475500" cy="580499"/>
          </a:xfrm>
          <a:prstGeom prst="straightConnector1">
            <a:avLst/>
          </a:prstGeom>
          <a:noFill/>
          <a:ln cap="flat" cmpd="sng" w="19050">
            <a:solidFill>
              <a:srgbClr val="000000"/>
            </a:solidFill>
            <a:prstDash val="dash"/>
            <a:round/>
            <a:headEnd len="lg" w="lg" type="none"/>
            <a:tailEnd len="lg" w="lg" type="none"/>
          </a:ln>
        </p:spPr>
      </p:cxnSp>
      <p:sp>
        <p:nvSpPr>
          <p:cNvPr id="1721" name="Shape 1721"/>
          <p:cNvSpPr txBox="1"/>
          <p:nvPr/>
        </p:nvSpPr>
        <p:spPr>
          <a:xfrm>
            <a:off x="0" y="21463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22" name="Shape 1722"/>
          <p:cNvPicPr preferRelativeResize="0"/>
          <p:nvPr/>
        </p:nvPicPr>
        <p:blipFill>
          <a:blip r:embed="rId5">
            <a:alphaModFix/>
          </a:blip>
          <a:stretch>
            <a:fillRect/>
          </a:stretch>
        </p:blipFill>
        <p:spPr>
          <a:xfrm>
            <a:off x="301972" y="2628096"/>
            <a:ext cx="1160049" cy="412153"/>
          </a:xfrm>
          <a:prstGeom prst="rect">
            <a:avLst/>
          </a:prstGeom>
          <a:noFill/>
          <a:ln>
            <a:noFill/>
          </a:ln>
        </p:spPr>
      </p:pic>
      <p:sp>
        <p:nvSpPr>
          <p:cNvPr id="1723" name="Shape 1723"/>
          <p:cNvSpPr/>
          <p:nvPr/>
        </p:nvSpPr>
        <p:spPr>
          <a:xfrm>
            <a:off x="-12975" y="2136800"/>
            <a:ext cx="1983599" cy="11526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724" name="Shape 1724"/>
          <p:cNvSpPr/>
          <p:nvPr/>
        </p:nvSpPr>
        <p:spPr>
          <a:xfrm>
            <a:off x="1945500" y="2837800"/>
            <a:ext cx="2033700" cy="4775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8" name="Shape 1728"/>
        <p:cNvGrpSpPr/>
        <p:nvPr/>
      </p:nvGrpSpPr>
      <p:grpSpPr>
        <a:xfrm>
          <a:off x="0" y="0"/>
          <a:ext cx="0" cy="0"/>
          <a:chOff x="0" y="0"/>
          <a:chExt cx="0" cy="0"/>
        </a:xfrm>
      </p:grpSpPr>
      <p:sp>
        <p:nvSpPr>
          <p:cNvPr id="1729" name="Shape 1729"/>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Scheduler &amp; Notification</a:t>
            </a:r>
          </a:p>
        </p:txBody>
      </p:sp>
      <p:pic>
        <p:nvPicPr>
          <p:cNvPr id="1730" name="Shape 1730"/>
          <p:cNvPicPr preferRelativeResize="0"/>
          <p:nvPr/>
        </p:nvPicPr>
        <p:blipFill rotWithShape="1">
          <a:blip r:embed="rId3">
            <a:alphaModFix/>
          </a:blip>
          <a:srcRect b="0" l="0" r="0" t="12480"/>
          <a:stretch/>
        </p:blipFill>
        <p:spPr>
          <a:xfrm>
            <a:off x="775614" y="2510974"/>
            <a:ext cx="7592775" cy="4327773"/>
          </a:xfrm>
          <a:prstGeom prst="rect">
            <a:avLst/>
          </a:prstGeom>
          <a:noFill/>
          <a:ln>
            <a:noFill/>
          </a:ln>
        </p:spPr>
      </p:pic>
      <p:sp>
        <p:nvSpPr>
          <p:cNvPr id="1731" name="Shape 1731"/>
          <p:cNvSpPr txBox="1"/>
          <p:nvPr/>
        </p:nvSpPr>
        <p:spPr>
          <a:xfrm>
            <a:off x="2008500" y="1687175"/>
            <a:ext cx="6678299" cy="6714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contract, expired contract, customer check notification at website and email</a:t>
            </a:r>
          </a:p>
        </p:txBody>
      </p:sp>
      <p:sp>
        <p:nvSpPr>
          <p:cNvPr id="1732" name="Shape 1732"/>
          <p:cNvSpPr txBox="1"/>
          <p:nvPr/>
        </p:nvSpPr>
        <p:spPr>
          <a:xfrm>
            <a:off x="457200" y="1687175"/>
            <a:ext cx="1551299" cy="671400"/>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b="1" lang="en" sz="2400">
                <a:solidFill>
                  <a:schemeClr val="dk1"/>
                </a:solidFill>
              </a:rPr>
              <a:t>DEMO 4: </a:t>
            </a:r>
          </a:p>
        </p:txBody>
      </p:sp>
      <p:sp>
        <p:nvSpPr>
          <p:cNvPr id="1733" name="Shape 1733"/>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734" name="Shape 1734"/>
          <p:cNvSpPr/>
          <p:nvPr/>
        </p:nvSpPr>
        <p:spPr>
          <a:xfrm>
            <a:off x="2788000" y="2510975"/>
            <a:ext cx="4955100" cy="41907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735" name="Shape 1735"/>
          <p:cNvSpPr/>
          <p:nvPr/>
        </p:nvSpPr>
        <p:spPr>
          <a:xfrm>
            <a:off x="2579450" y="3198575"/>
            <a:ext cx="1366199" cy="6714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cxnSp>
        <p:nvCxnSpPr>
          <p:cNvPr id="1736" name="Shape 1736"/>
          <p:cNvCxnSpPr>
            <a:endCxn id="1737" idx="0"/>
          </p:cNvCxnSpPr>
          <p:nvPr/>
        </p:nvCxnSpPr>
        <p:spPr>
          <a:xfrm>
            <a:off x="2328725" y="5304900"/>
            <a:ext cx="821700" cy="547500"/>
          </a:xfrm>
          <a:prstGeom prst="straightConnector1">
            <a:avLst/>
          </a:prstGeom>
          <a:noFill/>
          <a:ln cap="flat" cmpd="sng" w="19050">
            <a:solidFill>
              <a:srgbClr val="000000"/>
            </a:solidFill>
            <a:prstDash val="dash"/>
            <a:round/>
            <a:headEnd len="lg" w="lg" type="none"/>
            <a:tailEnd len="lg" w="lg" type="none"/>
          </a:ln>
        </p:spPr>
      </p:cxnSp>
      <p:sp>
        <p:nvSpPr>
          <p:cNvPr id="1737" name="Shape 1737"/>
          <p:cNvSpPr txBox="1"/>
          <p:nvPr/>
        </p:nvSpPr>
        <p:spPr>
          <a:xfrm>
            <a:off x="2268425" y="58524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38" name="Shape 1738"/>
          <p:cNvPicPr preferRelativeResize="0"/>
          <p:nvPr/>
        </p:nvPicPr>
        <p:blipFill>
          <a:blip r:embed="rId4">
            <a:alphaModFix/>
          </a:blip>
          <a:stretch>
            <a:fillRect/>
          </a:stretch>
        </p:blipFill>
        <p:spPr>
          <a:xfrm>
            <a:off x="2570387" y="6307375"/>
            <a:ext cx="1160069" cy="412124"/>
          </a:xfrm>
          <a:prstGeom prst="rect">
            <a:avLst/>
          </a:prstGeom>
          <a:noFill/>
          <a:ln>
            <a:noFill/>
          </a:ln>
        </p:spPr>
      </p:pic>
      <p:cxnSp>
        <p:nvCxnSpPr>
          <p:cNvPr id="1739" name="Shape 1739"/>
          <p:cNvCxnSpPr/>
          <p:nvPr/>
        </p:nvCxnSpPr>
        <p:spPr>
          <a:xfrm>
            <a:off x="1764000" y="2738450"/>
            <a:ext cx="475500" cy="580499"/>
          </a:xfrm>
          <a:prstGeom prst="straightConnector1">
            <a:avLst/>
          </a:prstGeom>
          <a:noFill/>
          <a:ln cap="flat" cmpd="sng" w="19050">
            <a:solidFill>
              <a:srgbClr val="000000"/>
            </a:solidFill>
            <a:prstDash val="dash"/>
            <a:round/>
            <a:headEnd len="lg" w="lg" type="none"/>
            <a:tailEnd len="lg" w="lg" type="none"/>
          </a:ln>
        </p:spPr>
      </p:cxnSp>
      <p:pic>
        <p:nvPicPr>
          <p:cNvPr id="1740" name="Shape 1740"/>
          <p:cNvPicPr preferRelativeResize="0"/>
          <p:nvPr/>
        </p:nvPicPr>
        <p:blipFill>
          <a:blip r:embed="rId5">
            <a:alphaModFix/>
          </a:blip>
          <a:stretch>
            <a:fillRect/>
          </a:stretch>
        </p:blipFill>
        <p:spPr>
          <a:xfrm>
            <a:off x="301972" y="2628096"/>
            <a:ext cx="1160049" cy="412153"/>
          </a:xfrm>
          <a:prstGeom prst="rect">
            <a:avLst/>
          </a:prstGeom>
          <a:noFill/>
          <a:ln>
            <a:noFill/>
          </a:ln>
        </p:spPr>
      </p:pic>
      <p:sp>
        <p:nvSpPr>
          <p:cNvPr id="1741" name="Shape 1741"/>
          <p:cNvSpPr txBox="1"/>
          <p:nvPr/>
        </p:nvSpPr>
        <p:spPr>
          <a:xfrm>
            <a:off x="0" y="21463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spTree>
  </p:cSld>
  <p:clrMapOvr>
    <a:masterClrMapping/>
  </p:clrMapOvr>
  <p:transition spd="slow">
    <p:cut/>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5" name="Shape 1745"/>
        <p:cNvGrpSpPr/>
        <p:nvPr/>
      </p:nvGrpSpPr>
      <p:grpSpPr>
        <a:xfrm>
          <a:off x="0" y="0"/>
          <a:ext cx="0" cy="0"/>
          <a:chOff x="0" y="0"/>
          <a:chExt cx="0" cy="0"/>
        </a:xfrm>
      </p:grpSpPr>
      <p:sp>
        <p:nvSpPr>
          <p:cNvPr id="1746" name="Shape 174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Scheduler &amp; Notification</a:t>
            </a:r>
          </a:p>
        </p:txBody>
      </p:sp>
      <p:pic>
        <p:nvPicPr>
          <p:cNvPr id="1747" name="Shape 1747"/>
          <p:cNvPicPr preferRelativeResize="0"/>
          <p:nvPr/>
        </p:nvPicPr>
        <p:blipFill rotWithShape="1">
          <a:blip r:embed="rId3">
            <a:alphaModFix/>
          </a:blip>
          <a:srcRect b="0" l="0" r="0" t="12480"/>
          <a:stretch/>
        </p:blipFill>
        <p:spPr>
          <a:xfrm>
            <a:off x="775614" y="2510974"/>
            <a:ext cx="7592775" cy="4327773"/>
          </a:xfrm>
          <a:prstGeom prst="rect">
            <a:avLst/>
          </a:prstGeom>
          <a:noFill/>
          <a:ln>
            <a:noFill/>
          </a:ln>
        </p:spPr>
      </p:pic>
      <p:sp>
        <p:nvSpPr>
          <p:cNvPr id="1748" name="Shape 1748"/>
          <p:cNvSpPr txBox="1"/>
          <p:nvPr/>
        </p:nvSpPr>
        <p:spPr>
          <a:xfrm>
            <a:off x="2008500" y="1687175"/>
            <a:ext cx="6678299" cy="6714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contract, expired contract, customer check notification at website and email</a:t>
            </a:r>
          </a:p>
        </p:txBody>
      </p:sp>
      <p:sp>
        <p:nvSpPr>
          <p:cNvPr id="1749" name="Shape 1749"/>
          <p:cNvSpPr txBox="1"/>
          <p:nvPr/>
        </p:nvSpPr>
        <p:spPr>
          <a:xfrm>
            <a:off x="457200" y="1687175"/>
            <a:ext cx="1551299" cy="671400"/>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b="1" lang="en" sz="2400">
                <a:solidFill>
                  <a:schemeClr val="dk1"/>
                </a:solidFill>
              </a:rPr>
              <a:t>DEMO 4: </a:t>
            </a:r>
          </a:p>
        </p:txBody>
      </p:sp>
      <p:sp>
        <p:nvSpPr>
          <p:cNvPr id="1750" name="Shape 1750"/>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751" name="Shape 1751"/>
          <p:cNvSpPr/>
          <p:nvPr/>
        </p:nvSpPr>
        <p:spPr>
          <a:xfrm>
            <a:off x="3975600" y="2970400"/>
            <a:ext cx="5040599" cy="17490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752" name="Shape 1752"/>
          <p:cNvSpPr/>
          <p:nvPr/>
        </p:nvSpPr>
        <p:spPr>
          <a:xfrm>
            <a:off x="4559625" y="4719400"/>
            <a:ext cx="3593100" cy="19466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753" name="Shape 1753"/>
          <p:cNvSpPr/>
          <p:nvPr/>
        </p:nvSpPr>
        <p:spPr>
          <a:xfrm>
            <a:off x="3792300" y="2970400"/>
            <a:ext cx="548699" cy="2981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cxnSp>
        <p:nvCxnSpPr>
          <p:cNvPr id="1754" name="Shape 1754"/>
          <p:cNvCxnSpPr>
            <a:endCxn id="1755" idx="0"/>
          </p:cNvCxnSpPr>
          <p:nvPr/>
        </p:nvCxnSpPr>
        <p:spPr>
          <a:xfrm>
            <a:off x="2328725" y="5304900"/>
            <a:ext cx="821700" cy="547500"/>
          </a:xfrm>
          <a:prstGeom prst="straightConnector1">
            <a:avLst/>
          </a:prstGeom>
          <a:noFill/>
          <a:ln cap="flat" cmpd="sng" w="19050">
            <a:solidFill>
              <a:srgbClr val="000000"/>
            </a:solidFill>
            <a:prstDash val="dash"/>
            <a:round/>
            <a:headEnd len="lg" w="lg" type="none"/>
            <a:tailEnd len="lg" w="lg" type="none"/>
          </a:ln>
        </p:spPr>
      </p:cxnSp>
      <p:sp>
        <p:nvSpPr>
          <p:cNvPr id="1755" name="Shape 1755"/>
          <p:cNvSpPr txBox="1"/>
          <p:nvPr/>
        </p:nvSpPr>
        <p:spPr>
          <a:xfrm>
            <a:off x="2268425" y="58524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56" name="Shape 1756"/>
          <p:cNvPicPr preferRelativeResize="0"/>
          <p:nvPr/>
        </p:nvPicPr>
        <p:blipFill>
          <a:blip r:embed="rId4">
            <a:alphaModFix/>
          </a:blip>
          <a:stretch>
            <a:fillRect/>
          </a:stretch>
        </p:blipFill>
        <p:spPr>
          <a:xfrm>
            <a:off x="2570387" y="6307375"/>
            <a:ext cx="1160069" cy="412124"/>
          </a:xfrm>
          <a:prstGeom prst="rect">
            <a:avLst/>
          </a:prstGeom>
          <a:noFill/>
          <a:ln>
            <a:noFill/>
          </a:ln>
        </p:spPr>
      </p:pic>
      <p:cxnSp>
        <p:nvCxnSpPr>
          <p:cNvPr id="1757" name="Shape 1757"/>
          <p:cNvCxnSpPr/>
          <p:nvPr/>
        </p:nvCxnSpPr>
        <p:spPr>
          <a:xfrm>
            <a:off x="1764000" y="2738450"/>
            <a:ext cx="475500" cy="580499"/>
          </a:xfrm>
          <a:prstGeom prst="straightConnector1">
            <a:avLst/>
          </a:prstGeom>
          <a:noFill/>
          <a:ln cap="flat" cmpd="sng" w="19050">
            <a:solidFill>
              <a:srgbClr val="000000"/>
            </a:solidFill>
            <a:prstDash val="dash"/>
            <a:round/>
            <a:headEnd len="lg" w="lg" type="none"/>
            <a:tailEnd len="lg" w="lg" type="none"/>
          </a:ln>
        </p:spPr>
      </p:cxnSp>
      <p:sp>
        <p:nvSpPr>
          <p:cNvPr id="1758" name="Shape 1758"/>
          <p:cNvSpPr txBox="1"/>
          <p:nvPr/>
        </p:nvSpPr>
        <p:spPr>
          <a:xfrm>
            <a:off x="0" y="21463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59" name="Shape 1759"/>
          <p:cNvPicPr preferRelativeResize="0"/>
          <p:nvPr/>
        </p:nvPicPr>
        <p:blipFill>
          <a:blip r:embed="rId5">
            <a:alphaModFix/>
          </a:blip>
          <a:stretch>
            <a:fillRect/>
          </a:stretch>
        </p:blipFill>
        <p:spPr>
          <a:xfrm>
            <a:off x="301972" y="2628096"/>
            <a:ext cx="1160049" cy="412153"/>
          </a:xfrm>
          <a:prstGeom prst="rect">
            <a:avLst/>
          </a:prstGeom>
          <a:noFill/>
          <a:ln>
            <a:noFill/>
          </a:ln>
        </p:spPr>
      </p:pic>
    </p:spTree>
  </p:cSld>
  <p:clrMapOvr>
    <a:masterClrMapping/>
  </p:clrMapOvr>
  <p:transition spd="slow">
    <p:cut/>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3" name="Shape 1763"/>
        <p:cNvGrpSpPr/>
        <p:nvPr/>
      </p:nvGrpSpPr>
      <p:grpSpPr>
        <a:xfrm>
          <a:off x="0" y="0"/>
          <a:ext cx="0" cy="0"/>
          <a:chOff x="0" y="0"/>
          <a:chExt cx="0" cy="0"/>
        </a:xfrm>
      </p:grpSpPr>
      <p:sp>
        <p:nvSpPr>
          <p:cNvPr id="1764" name="Shape 176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Scheduler &amp; Notification</a:t>
            </a:r>
          </a:p>
        </p:txBody>
      </p:sp>
      <p:pic>
        <p:nvPicPr>
          <p:cNvPr id="1765" name="Shape 1765"/>
          <p:cNvPicPr preferRelativeResize="0"/>
          <p:nvPr/>
        </p:nvPicPr>
        <p:blipFill rotWithShape="1">
          <a:blip r:embed="rId3">
            <a:alphaModFix/>
          </a:blip>
          <a:srcRect b="0" l="0" r="0" t="12480"/>
          <a:stretch/>
        </p:blipFill>
        <p:spPr>
          <a:xfrm>
            <a:off x="775614" y="2510974"/>
            <a:ext cx="7592775" cy="4327773"/>
          </a:xfrm>
          <a:prstGeom prst="rect">
            <a:avLst/>
          </a:prstGeom>
          <a:noFill/>
          <a:ln>
            <a:noFill/>
          </a:ln>
        </p:spPr>
      </p:pic>
      <p:sp>
        <p:nvSpPr>
          <p:cNvPr id="1766" name="Shape 1766"/>
          <p:cNvSpPr txBox="1"/>
          <p:nvPr/>
        </p:nvSpPr>
        <p:spPr>
          <a:xfrm>
            <a:off x="2008500" y="1687175"/>
            <a:ext cx="6678299" cy="6714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contract, expired contract, customer check notification at website and email</a:t>
            </a:r>
          </a:p>
        </p:txBody>
      </p:sp>
      <p:sp>
        <p:nvSpPr>
          <p:cNvPr id="1767" name="Shape 1767"/>
          <p:cNvSpPr txBox="1"/>
          <p:nvPr/>
        </p:nvSpPr>
        <p:spPr>
          <a:xfrm>
            <a:off x="457200" y="1687175"/>
            <a:ext cx="1551299" cy="671400"/>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b="1" lang="en" sz="2400">
                <a:solidFill>
                  <a:schemeClr val="dk1"/>
                </a:solidFill>
              </a:rPr>
              <a:t>DEMO 4: </a:t>
            </a:r>
          </a:p>
        </p:txBody>
      </p:sp>
      <p:sp>
        <p:nvSpPr>
          <p:cNvPr id="1768" name="Shape 1768"/>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769" name="Shape 1769"/>
          <p:cNvSpPr/>
          <p:nvPr/>
        </p:nvSpPr>
        <p:spPr>
          <a:xfrm>
            <a:off x="4559625" y="4719400"/>
            <a:ext cx="3593100" cy="19466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cxnSp>
        <p:nvCxnSpPr>
          <p:cNvPr id="1770" name="Shape 1770"/>
          <p:cNvCxnSpPr>
            <a:endCxn id="1771" idx="0"/>
          </p:cNvCxnSpPr>
          <p:nvPr/>
        </p:nvCxnSpPr>
        <p:spPr>
          <a:xfrm>
            <a:off x="2328725" y="5304900"/>
            <a:ext cx="821700" cy="547500"/>
          </a:xfrm>
          <a:prstGeom prst="straightConnector1">
            <a:avLst/>
          </a:prstGeom>
          <a:noFill/>
          <a:ln cap="flat" cmpd="sng" w="19050">
            <a:solidFill>
              <a:srgbClr val="000000"/>
            </a:solidFill>
            <a:prstDash val="dash"/>
            <a:round/>
            <a:headEnd len="lg" w="lg" type="none"/>
            <a:tailEnd len="lg" w="lg" type="none"/>
          </a:ln>
        </p:spPr>
      </p:cxnSp>
      <p:sp>
        <p:nvSpPr>
          <p:cNvPr id="1771" name="Shape 1771"/>
          <p:cNvSpPr txBox="1"/>
          <p:nvPr/>
        </p:nvSpPr>
        <p:spPr>
          <a:xfrm>
            <a:off x="2268425" y="58524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72" name="Shape 1772"/>
          <p:cNvPicPr preferRelativeResize="0"/>
          <p:nvPr/>
        </p:nvPicPr>
        <p:blipFill>
          <a:blip r:embed="rId4">
            <a:alphaModFix/>
          </a:blip>
          <a:stretch>
            <a:fillRect/>
          </a:stretch>
        </p:blipFill>
        <p:spPr>
          <a:xfrm>
            <a:off x="2570387" y="6307375"/>
            <a:ext cx="1160069" cy="412124"/>
          </a:xfrm>
          <a:prstGeom prst="rect">
            <a:avLst/>
          </a:prstGeom>
          <a:noFill/>
          <a:ln>
            <a:noFill/>
          </a:ln>
        </p:spPr>
      </p:pic>
      <p:cxnSp>
        <p:nvCxnSpPr>
          <p:cNvPr id="1773" name="Shape 1773"/>
          <p:cNvCxnSpPr/>
          <p:nvPr/>
        </p:nvCxnSpPr>
        <p:spPr>
          <a:xfrm>
            <a:off x="1764000" y="2738450"/>
            <a:ext cx="475500" cy="580499"/>
          </a:xfrm>
          <a:prstGeom prst="straightConnector1">
            <a:avLst/>
          </a:prstGeom>
          <a:noFill/>
          <a:ln cap="flat" cmpd="sng" w="19050">
            <a:solidFill>
              <a:srgbClr val="000000"/>
            </a:solidFill>
            <a:prstDash val="dash"/>
            <a:round/>
            <a:headEnd len="lg" w="lg" type="none"/>
            <a:tailEnd len="lg" w="lg" type="none"/>
          </a:ln>
        </p:spPr>
      </p:cxnSp>
      <p:sp>
        <p:nvSpPr>
          <p:cNvPr id="1774" name="Shape 1774"/>
          <p:cNvSpPr txBox="1"/>
          <p:nvPr/>
        </p:nvSpPr>
        <p:spPr>
          <a:xfrm>
            <a:off x="0" y="21463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75" name="Shape 1775"/>
          <p:cNvPicPr preferRelativeResize="0"/>
          <p:nvPr/>
        </p:nvPicPr>
        <p:blipFill>
          <a:blip r:embed="rId5">
            <a:alphaModFix/>
          </a:blip>
          <a:stretch>
            <a:fillRect/>
          </a:stretch>
        </p:blipFill>
        <p:spPr>
          <a:xfrm>
            <a:off x="301972" y="2628096"/>
            <a:ext cx="1160049" cy="412153"/>
          </a:xfrm>
          <a:prstGeom prst="rect">
            <a:avLst/>
          </a:prstGeom>
          <a:noFill/>
          <a:ln>
            <a:noFill/>
          </a:ln>
        </p:spPr>
      </p:pic>
    </p:spTree>
  </p:cSld>
  <p:clrMapOvr>
    <a:masterClrMapping/>
  </p:clrMapOvr>
  <p:transition spd="slow">
    <p:cut/>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9" name="Shape 1779"/>
        <p:cNvGrpSpPr/>
        <p:nvPr/>
      </p:nvGrpSpPr>
      <p:grpSpPr>
        <a:xfrm>
          <a:off x="0" y="0"/>
          <a:ext cx="0" cy="0"/>
          <a:chOff x="0" y="0"/>
          <a:chExt cx="0" cy="0"/>
        </a:xfrm>
      </p:grpSpPr>
      <p:sp>
        <p:nvSpPr>
          <p:cNvPr id="1780" name="Shape 178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Scheduler &amp; Notification</a:t>
            </a:r>
          </a:p>
        </p:txBody>
      </p:sp>
      <p:pic>
        <p:nvPicPr>
          <p:cNvPr id="1781" name="Shape 1781"/>
          <p:cNvPicPr preferRelativeResize="0"/>
          <p:nvPr/>
        </p:nvPicPr>
        <p:blipFill rotWithShape="1">
          <a:blip r:embed="rId3">
            <a:alphaModFix/>
          </a:blip>
          <a:srcRect b="0" l="0" r="0" t="12480"/>
          <a:stretch/>
        </p:blipFill>
        <p:spPr>
          <a:xfrm>
            <a:off x="775614" y="2510974"/>
            <a:ext cx="7592775" cy="4327773"/>
          </a:xfrm>
          <a:prstGeom prst="rect">
            <a:avLst/>
          </a:prstGeom>
          <a:noFill/>
          <a:ln>
            <a:noFill/>
          </a:ln>
        </p:spPr>
      </p:pic>
      <p:sp>
        <p:nvSpPr>
          <p:cNvPr id="1782" name="Shape 1782"/>
          <p:cNvSpPr txBox="1"/>
          <p:nvPr/>
        </p:nvSpPr>
        <p:spPr>
          <a:xfrm>
            <a:off x="2008500" y="1687175"/>
            <a:ext cx="6678299" cy="6714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contract, expired contract, customer check notification at website and email</a:t>
            </a:r>
          </a:p>
        </p:txBody>
      </p:sp>
      <p:sp>
        <p:nvSpPr>
          <p:cNvPr id="1783" name="Shape 1783"/>
          <p:cNvSpPr txBox="1"/>
          <p:nvPr/>
        </p:nvSpPr>
        <p:spPr>
          <a:xfrm>
            <a:off x="457200" y="1687175"/>
            <a:ext cx="1551299" cy="671400"/>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b="1" lang="en" sz="2400">
                <a:solidFill>
                  <a:schemeClr val="dk1"/>
                </a:solidFill>
              </a:rPr>
              <a:t>DEMO 4: </a:t>
            </a:r>
          </a:p>
        </p:txBody>
      </p:sp>
      <p:sp>
        <p:nvSpPr>
          <p:cNvPr id="1784" name="Shape 1784"/>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785" name="Shape 1785"/>
          <p:cNvCxnSpPr>
            <a:endCxn id="1786" idx="0"/>
          </p:cNvCxnSpPr>
          <p:nvPr/>
        </p:nvCxnSpPr>
        <p:spPr>
          <a:xfrm>
            <a:off x="2328725" y="5304900"/>
            <a:ext cx="821700" cy="547500"/>
          </a:xfrm>
          <a:prstGeom prst="straightConnector1">
            <a:avLst/>
          </a:prstGeom>
          <a:noFill/>
          <a:ln cap="flat" cmpd="sng" w="19050">
            <a:solidFill>
              <a:srgbClr val="000000"/>
            </a:solidFill>
            <a:prstDash val="dash"/>
            <a:round/>
            <a:headEnd len="lg" w="lg" type="none"/>
            <a:tailEnd len="lg" w="lg" type="none"/>
          </a:ln>
        </p:spPr>
      </p:cxnSp>
      <p:sp>
        <p:nvSpPr>
          <p:cNvPr id="1786" name="Shape 1786"/>
          <p:cNvSpPr txBox="1"/>
          <p:nvPr/>
        </p:nvSpPr>
        <p:spPr>
          <a:xfrm>
            <a:off x="2268425" y="58524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87" name="Shape 1787"/>
          <p:cNvPicPr preferRelativeResize="0"/>
          <p:nvPr/>
        </p:nvPicPr>
        <p:blipFill>
          <a:blip r:embed="rId4">
            <a:alphaModFix/>
          </a:blip>
          <a:stretch>
            <a:fillRect/>
          </a:stretch>
        </p:blipFill>
        <p:spPr>
          <a:xfrm>
            <a:off x="2570387" y="6307375"/>
            <a:ext cx="1160069" cy="412124"/>
          </a:xfrm>
          <a:prstGeom prst="rect">
            <a:avLst/>
          </a:prstGeom>
          <a:noFill/>
          <a:ln>
            <a:noFill/>
          </a:ln>
        </p:spPr>
      </p:pic>
      <p:cxnSp>
        <p:nvCxnSpPr>
          <p:cNvPr id="1788" name="Shape 1788"/>
          <p:cNvCxnSpPr/>
          <p:nvPr/>
        </p:nvCxnSpPr>
        <p:spPr>
          <a:xfrm>
            <a:off x="1764000" y="2738450"/>
            <a:ext cx="475500" cy="580499"/>
          </a:xfrm>
          <a:prstGeom prst="straightConnector1">
            <a:avLst/>
          </a:prstGeom>
          <a:noFill/>
          <a:ln cap="flat" cmpd="sng" w="19050">
            <a:solidFill>
              <a:srgbClr val="000000"/>
            </a:solidFill>
            <a:prstDash val="dash"/>
            <a:round/>
            <a:headEnd len="lg" w="lg" type="none"/>
            <a:tailEnd len="lg" w="lg" type="none"/>
          </a:ln>
        </p:spPr>
      </p:cxnSp>
      <p:pic>
        <p:nvPicPr>
          <p:cNvPr id="1789" name="Shape 1789"/>
          <p:cNvPicPr preferRelativeResize="0"/>
          <p:nvPr/>
        </p:nvPicPr>
        <p:blipFill>
          <a:blip r:embed="rId5">
            <a:alphaModFix/>
          </a:blip>
          <a:stretch>
            <a:fillRect/>
          </a:stretch>
        </p:blipFill>
        <p:spPr>
          <a:xfrm>
            <a:off x="301972" y="2628096"/>
            <a:ext cx="1160049" cy="412153"/>
          </a:xfrm>
          <a:prstGeom prst="rect">
            <a:avLst/>
          </a:prstGeom>
          <a:noFill/>
          <a:ln>
            <a:noFill/>
          </a:ln>
        </p:spPr>
      </p:pic>
      <p:sp>
        <p:nvSpPr>
          <p:cNvPr id="1790" name="Shape 1790"/>
          <p:cNvSpPr txBox="1"/>
          <p:nvPr/>
        </p:nvSpPr>
        <p:spPr>
          <a:xfrm>
            <a:off x="0" y="21463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sp>
        <p:nvSpPr>
          <p:cNvPr id="1791" name="Shape 1791"/>
          <p:cNvSpPr txBox="1"/>
          <p:nvPr/>
        </p:nvSpPr>
        <p:spPr>
          <a:xfrm>
            <a:off x="5611200" y="4931100"/>
            <a:ext cx="896399" cy="332699"/>
          </a:xfrm>
          <a:prstGeom prst="rect">
            <a:avLst/>
          </a:prstGeom>
          <a:solidFill>
            <a:srgbClr val="FFFFFF"/>
          </a:solidFill>
          <a:ln>
            <a:noFill/>
          </a:ln>
        </p:spPr>
        <p:txBody>
          <a:bodyPr anchorCtr="0" anchor="t" bIns="91425" lIns="91425" rIns="91425" tIns="91425">
            <a:noAutofit/>
          </a:bodyPr>
          <a:lstStyle/>
          <a:p>
            <a:pPr>
              <a:spcBef>
                <a:spcPts val="0"/>
              </a:spcBef>
              <a:buNone/>
            </a:pPr>
            <a:r>
              <a:rPr lang="en"/>
              <a:t>Expired</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